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39" r:id="rId2"/>
    <p:sldId id="410" r:id="rId3"/>
    <p:sldId id="583" r:id="rId4"/>
    <p:sldId id="615" r:id="rId5"/>
    <p:sldId id="613" r:id="rId6"/>
    <p:sldId id="616" r:id="rId7"/>
    <p:sldId id="617" r:id="rId8"/>
    <p:sldId id="622" r:id="rId9"/>
    <p:sldId id="624" r:id="rId10"/>
    <p:sldId id="623" r:id="rId11"/>
    <p:sldId id="625" r:id="rId12"/>
    <p:sldId id="626" r:id="rId13"/>
    <p:sldId id="620" r:id="rId14"/>
    <p:sldId id="629" r:id="rId15"/>
    <p:sldId id="627" r:id="rId16"/>
    <p:sldId id="630" r:id="rId17"/>
    <p:sldId id="628" r:id="rId18"/>
    <p:sldId id="621" r:id="rId19"/>
    <p:sldId id="632" r:id="rId20"/>
    <p:sldId id="631" r:id="rId21"/>
    <p:sldId id="614" r:id="rId22"/>
    <p:sldId id="618" r:id="rId23"/>
    <p:sldId id="619" r:id="rId24"/>
    <p:sldId id="286" r:id="rId25"/>
    <p:sldId id="301" r:id="rId26"/>
    <p:sldId id="584" r:id="rId27"/>
    <p:sldId id="63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8DA"/>
    <a:srgbClr val="203C96"/>
    <a:srgbClr val="1045C9"/>
    <a:srgbClr val="FFFFFF"/>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9" autoAdjust="0"/>
    <p:restoredTop sz="64388" autoAdjust="0"/>
  </p:normalViewPr>
  <p:slideViewPr>
    <p:cSldViewPr snapToGrid="0">
      <p:cViewPr>
        <p:scale>
          <a:sx n="100" d="100"/>
          <a:sy n="100" d="100"/>
        </p:scale>
        <p:origin x="2262" y="1392"/>
      </p:cViewPr>
      <p:guideLst/>
    </p:cSldViewPr>
  </p:slideViewPr>
  <p:notesTextViewPr>
    <p:cViewPr>
      <p:scale>
        <a:sx n="1" d="1"/>
        <a:sy n="1" d="1"/>
      </p:scale>
      <p:origin x="0" y="0"/>
    </p:cViewPr>
  </p:notesTextViewPr>
  <p:sorterViewPr>
    <p:cViewPr varScale="1">
      <p:scale>
        <a:sx n="1" d="1"/>
        <a:sy n="1" d="1"/>
      </p:scale>
      <p:origin x="0" y="-619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4743D-BA3B-4BAB-AEC1-CA0AF6020022}" type="datetimeFigureOut">
              <a:rPr lang="zh-CN" altLang="en-US" smtClean="0"/>
              <a:t>2022/3/10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AC29F-167E-408E-8190-566AA8CE9AAE}" type="slidenum">
              <a:rPr lang="zh-CN" altLang="en-US" smtClean="0"/>
              <a:t>‹#›</a:t>
            </a:fld>
            <a:endParaRPr lang="zh-CN" altLang="en-US"/>
          </a:p>
        </p:txBody>
      </p:sp>
    </p:spTree>
    <p:extLst>
      <p:ext uri="{BB962C8B-B14F-4D97-AF65-F5344CB8AC3E}">
        <p14:creationId xmlns:p14="http://schemas.microsoft.com/office/powerpoint/2010/main" val="17920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9A8206-4F6D-4A56-AEC2-C9DAEE2DA8B3}" type="slidenum">
              <a:rPr lang="zh-CN" altLang="en-US" smtClean="0">
                <a:solidFill>
                  <a:prstClr val="black"/>
                </a:solidFill>
              </a:rPr>
              <a:t>1</a:t>
            </a:fld>
            <a:endParaRPr lang="zh-CN" altLang="en-US">
              <a:solidFill>
                <a:prstClr val="black"/>
              </a:solidFill>
            </a:endParaRPr>
          </a:p>
        </p:txBody>
      </p:sp>
    </p:spTree>
    <p:extLst>
      <p:ext uri="{BB962C8B-B14F-4D97-AF65-F5344CB8AC3E}">
        <p14:creationId xmlns:p14="http://schemas.microsoft.com/office/powerpoint/2010/main" val="3919842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10</a:t>
            </a:fld>
            <a:endParaRPr lang="zh-CN" altLang="en-US"/>
          </a:p>
        </p:txBody>
      </p:sp>
    </p:spTree>
    <p:extLst>
      <p:ext uri="{BB962C8B-B14F-4D97-AF65-F5344CB8AC3E}">
        <p14:creationId xmlns:p14="http://schemas.microsoft.com/office/powerpoint/2010/main" val="241136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11</a:t>
            </a:fld>
            <a:endParaRPr lang="zh-CN" altLang="en-US"/>
          </a:p>
        </p:txBody>
      </p:sp>
    </p:spTree>
    <p:extLst>
      <p:ext uri="{BB962C8B-B14F-4D97-AF65-F5344CB8AC3E}">
        <p14:creationId xmlns:p14="http://schemas.microsoft.com/office/powerpoint/2010/main" val="210485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12</a:t>
            </a:fld>
            <a:endParaRPr lang="zh-CN" altLang="en-US"/>
          </a:p>
        </p:txBody>
      </p:sp>
    </p:spTree>
    <p:extLst>
      <p:ext uri="{BB962C8B-B14F-4D97-AF65-F5344CB8AC3E}">
        <p14:creationId xmlns:p14="http://schemas.microsoft.com/office/powerpoint/2010/main" val="238663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13</a:t>
            </a:fld>
            <a:endParaRPr lang="zh-CN" altLang="en-US"/>
          </a:p>
        </p:txBody>
      </p:sp>
    </p:spTree>
    <p:extLst>
      <p:ext uri="{BB962C8B-B14F-4D97-AF65-F5344CB8AC3E}">
        <p14:creationId xmlns:p14="http://schemas.microsoft.com/office/powerpoint/2010/main" val="243223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14</a:t>
            </a:fld>
            <a:endParaRPr lang="zh-CN" altLang="en-US"/>
          </a:p>
        </p:txBody>
      </p:sp>
    </p:spTree>
    <p:extLst>
      <p:ext uri="{BB962C8B-B14F-4D97-AF65-F5344CB8AC3E}">
        <p14:creationId xmlns:p14="http://schemas.microsoft.com/office/powerpoint/2010/main" val="2786410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720725" algn="just" defTabSz="457200" fontAlgn="auto">
              <a:lnSpc>
                <a:spcPct val="150000"/>
              </a:lnSpc>
              <a:spcBef>
                <a:spcPts val="600"/>
              </a:spcBef>
              <a:spcAft>
                <a:spcPts val="600"/>
              </a:spcAft>
              <a:buClrTx/>
              <a:buSzTx/>
              <a:buFont typeface="Wingdings" panose="05000000000000000000" charset="0"/>
              <a:defRPr/>
            </a:pPr>
            <a:r>
              <a:rPr lang="zh-CN" altLang="en-US" dirty="0">
                <a:latin typeface="宋体" panose="02010600030101010101" pitchFamily="2" charset="-122"/>
                <a:ea typeface="+mn-ea"/>
                <a:cs typeface="微软雅黑" panose="020B0503020204020204" pitchFamily="34" charset="-122"/>
              </a:rPr>
              <a:t>方法：按照状态空间无约束的卡尔曼滤波器进行状态估计，将更新后的状态估计投影到约束区域上进行求解。那么对于状态的估计，相当于对状态的概率密度函数求解最大值（即最大概率出现的值），可以推导出需要求得在约束区域内与状态分布均值距离最小的状态。</a:t>
            </a:r>
          </a:p>
        </p:txBody>
      </p:sp>
      <p:sp>
        <p:nvSpPr>
          <p:cNvPr id="4" name="灯片编号占位符 3"/>
          <p:cNvSpPr>
            <a:spLocks noGrp="1"/>
          </p:cNvSpPr>
          <p:nvPr>
            <p:ph type="sldNum" sz="quarter" idx="10"/>
          </p:nvPr>
        </p:nvSpPr>
        <p:spPr/>
        <p:txBody>
          <a:bodyPr/>
          <a:lstStyle/>
          <a:p>
            <a:fld id="{919B0D26-EA8A-46E1-BCA6-C8A0DB2980F6}" type="slidenum">
              <a:rPr lang="zh-CN" altLang="en-US" smtClean="0"/>
              <a:t>15</a:t>
            </a:fld>
            <a:endParaRPr lang="zh-CN" altLang="en-US"/>
          </a:p>
        </p:txBody>
      </p:sp>
    </p:spTree>
    <p:extLst>
      <p:ext uri="{BB962C8B-B14F-4D97-AF65-F5344CB8AC3E}">
        <p14:creationId xmlns:p14="http://schemas.microsoft.com/office/powerpoint/2010/main" val="259295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720725" algn="just" defTabSz="457200" fontAlgn="auto">
              <a:lnSpc>
                <a:spcPct val="150000"/>
              </a:lnSpc>
              <a:spcBef>
                <a:spcPts val="600"/>
              </a:spcBef>
              <a:spcAft>
                <a:spcPts val="600"/>
              </a:spcAft>
              <a:buClrTx/>
              <a:buSzTx/>
              <a:buFont typeface="Wingdings" panose="05000000000000000000" charset="0"/>
              <a:defRPr/>
            </a:pPr>
            <a:r>
              <a:rPr lang="zh-CN" altLang="en-US" dirty="0">
                <a:latin typeface="宋体" panose="02010600030101010101" pitchFamily="2" charset="-122"/>
                <a:ea typeface="+mn-ea"/>
                <a:cs typeface="微软雅黑" panose="020B0503020204020204" pitchFamily="34" charset="-122"/>
              </a:rPr>
              <a:t>方法：按照状态空间无约束的卡尔曼滤波器进行状态估计，将更新后的状态估计投影到约束区域上进行求解。那么对于状态的估计，相当于对状态的概率密度函数求解最大值（即最大概率出现的值），可以推导出需要求得在约束区域内与状态分布均值距离最小的状态。</a:t>
            </a:r>
          </a:p>
        </p:txBody>
      </p:sp>
      <p:sp>
        <p:nvSpPr>
          <p:cNvPr id="4" name="灯片编号占位符 3"/>
          <p:cNvSpPr>
            <a:spLocks noGrp="1"/>
          </p:cNvSpPr>
          <p:nvPr>
            <p:ph type="sldNum" sz="quarter" idx="10"/>
          </p:nvPr>
        </p:nvSpPr>
        <p:spPr/>
        <p:txBody>
          <a:bodyPr/>
          <a:lstStyle/>
          <a:p>
            <a:fld id="{919B0D26-EA8A-46E1-BCA6-C8A0DB2980F6}" type="slidenum">
              <a:rPr lang="zh-CN" altLang="en-US" smtClean="0"/>
              <a:t>16</a:t>
            </a:fld>
            <a:endParaRPr lang="zh-CN" altLang="en-US"/>
          </a:p>
        </p:txBody>
      </p:sp>
    </p:spTree>
    <p:extLst>
      <p:ext uri="{BB962C8B-B14F-4D97-AF65-F5344CB8AC3E}">
        <p14:creationId xmlns:p14="http://schemas.microsoft.com/office/powerpoint/2010/main" val="797364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17</a:t>
            </a:fld>
            <a:endParaRPr lang="zh-CN" altLang="en-US"/>
          </a:p>
        </p:txBody>
      </p:sp>
    </p:spTree>
    <p:extLst>
      <p:ext uri="{BB962C8B-B14F-4D97-AF65-F5344CB8AC3E}">
        <p14:creationId xmlns:p14="http://schemas.microsoft.com/office/powerpoint/2010/main" val="4218869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18</a:t>
            </a:fld>
            <a:endParaRPr lang="zh-CN" altLang="en-US"/>
          </a:p>
        </p:txBody>
      </p:sp>
    </p:spTree>
    <p:extLst>
      <p:ext uri="{BB962C8B-B14F-4D97-AF65-F5344CB8AC3E}">
        <p14:creationId xmlns:p14="http://schemas.microsoft.com/office/powerpoint/2010/main" val="132611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19</a:t>
            </a:fld>
            <a:endParaRPr lang="zh-CN" altLang="en-US"/>
          </a:p>
        </p:txBody>
      </p:sp>
    </p:spTree>
    <p:extLst>
      <p:ext uri="{BB962C8B-B14F-4D97-AF65-F5344CB8AC3E}">
        <p14:creationId xmlns:p14="http://schemas.microsoft.com/office/powerpoint/2010/main" val="123633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2</a:t>
            </a:fld>
            <a:endParaRPr lang="zh-CN" altLang="en-US"/>
          </a:p>
        </p:txBody>
      </p:sp>
    </p:spTree>
    <p:extLst>
      <p:ext uri="{BB962C8B-B14F-4D97-AF65-F5344CB8AC3E}">
        <p14:creationId xmlns:p14="http://schemas.microsoft.com/office/powerpoint/2010/main" val="2932212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20</a:t>
            </a:fld>
            <a:endParaRPr lang="zh-CN" altLang="en-US"/>
          </a:p>
        </p:txBody>
      </p:sp>
    </p:spTree>
    <p:extLst>
      <p:ext uri="{BB962C8B-B14F-4D97-AF65-F5344CB8AC3E}">
        <p14:creationId xmlns:p14="http://schemas.microsoft.com/office/powerpoint/2010/main" val="283494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F46AE21-C442-455C-9E11-4657F9C92912}" type="slidenum">
              <a:rPr lang="zh-CN" altLang="en-US">
                <a:latin typeface="Calibri" panose="020F0502020204030204" pitchFamily="34" charset="0"/>
                <a:ea typeface="宋体" panose="02010600030101010101" pitchFamily="2" charset="-122"/>
              </a:rPr>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12376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22</a:t>
            </a:fld>
            <a:endParaRPr lang="zh-CN" altLang="en-US"/>
          </a:p>
        </p:txBody>
      </p:sp>
    </p:spTree>
    <p:extLst>
      <p:ext uri="{BB962C8B-B14F-4D97-AF65-F5344CB8AC3E}">
        <p14:creationId xmlns:p14="http://schemas.microsoft.com/office/powerpoint/2010/main" val="1678321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23</a:t>
            </a:fld>
            <a:endParaRPr lang="zh-CN" altLang="en-US"/>
          </a:p>
        </p:txBody>
      </p:sp>
    </p:spTree>
    <p:extLst>
      <p:ext uri="{BB962C8B-B14F-4D97-AF65-F5344CB8AC3E}">
        <p14:creationId xmlns:p14="http://schemas.microsoft.com/office/powerpoint/2010/main" val="86839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幻灯片图像占位符 1"/>
          <p:cNvSpPr>
            <a:spLocks noGrp="1" noRot="1" noChangeAspect="1" noTextEdit="1"/>
          </p:cNvSpPr>
          <p:nvPr>
            <p:ph type="sldImg"/>
          </p:nvPr>
        </p:nvSpPr>
        <p:spPr bwMode="auto">
          <a:noFill/>
          <a:ln>
            <a:solidFill>
              <a:srgbClr val="000000"/>
            </a:solidFill>
            <a:miter lim="800000"/>
          </a:ln>
        </p:spPr>
      </p:sp>
      <p:sp>
        <p:nvSpPr>
          <p:cNvPr id="1048866" name="备注占位符 2"/>
          <p:cNvSpPr>
            <a:spLocks noGrp="1"/>
          </p:cNvSpPr>
          <p:nvPr>
            <p:ph type="body" idx="1"/>
          </p:nvPr>
        </p:nvSpPr>
        <p:spPr bwMode="auto">
          <a:noFill/>
        </p:spPr>
        <p:txBody>
          <a:bodyPr wrap="square" numCol="1" anchor="t" anchorCtr="0" compatLnSpc="1"/>
          <a:lstStyle/>
          <a:p>
            <a:pPr>
              <a:spcBef>
                <a:spcPct val="0"/>
              </a:spcBef>
            </a:pPr>
            <a:r>
              <a:rPr lang="zh-CN" altLang="en-US" dirty="0">
                <a:sym typeface="+mn-ea"/>
              </a:rPr>
              <a:t>第四部分是评审问题</a:t>
            </a:r>
          </a:p>
          <a:p>
            <a:pPr>
              <a:spcBef>
                <a:spcPct val="0"/>
              </a:spcBef>
            </a:pPr>
            <a:r>
              <a:rPr lang="zh-CN" altLang="en-US"/>
              <a:t>主要为修改建议和提问</a:t>
            </a:r>
          </a:p>
          <a:p>
            <a:pPr>
              <a:spcBef>
                <a:spcPct val="0"/>
              </a:spcBef>
            </a:pPr>
            <a:r>
              <a:rPr lang="zh-CN" altLang="en-US"/>
              <a:t>对于论文</a:t>
            </a:r>
            <a:r>
              <a:rPr lang="zh-CN" altLang="en-US">
                <a:sym typeface="+mn-ea"/>
              </a:rPr>
              <a:t>修改建议</a:t>
            </a:r>
            <a:r>
              <a:rPr lang="zh-CN" altLang="en-US"/>
              <a:t>，我已经进行了相应修改。</a:t>
            </a:r>
          </a:p>
          <a:p>
            <a:pPr>
              <a:spcBef>
                <a:spcPct val="0"/>
              </a:spcBef>
            </a:pPr>
            <a:r>
              <a:rPr lang="zh-CN" altLang="en-US"/>
              <a:t>这里主要回答一下提问。</a:t>
            </a:r>
          </a:p>
        </p:txBody>
      </p:sp>
      <p:sp>
        <p:nvSpPr>
          <p:cNvPr id="1048867" name="灯片编号占位符 3"/>
          <p:cNvSpPr>
            <a:spLocks noGrp="1"/>
          </p:cNvSpPr>
          <p:nvPr>
            <p:ph type="sldNum" sz="quarter" idx="5"/>
          </p:nvPr>
        </p:nvSpPr>
        <p:spPr bwMode="auto">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7158B82C-18CA-48B0-8F14-11688F725B51}" type="slidenum">
              <a:rPr lang="zh-CN" altLang="en-US">
                <a:latin typeface="Calibri" panose="020F0502020204030204" pitchFamily="34" charset="0"/>
                <a:ea typeface="宋体" panose="02010600030101010101" pitchFamily="2" charset="-122"/>
              </a:rPr>
              <a:t>24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1" name="幻灯片图像占位符 1"/>
          <p:cNvSpPr>
            <a:spLocks noGrp="1" noRot="1" noChangeAspect="1"/>
          </p:cNvSpPr>
          <p:nvPr>
            <p:ph type="sldImg"/>
          </p:nvPr>
        </p:nvSpPr>
        <p:spPr/>
      </p:sp>
      <p:sp>
        <p:nvSpPr>
          <p:cNvPr id="1048882"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pPr>
            <a:r>
              <a:rPr lang="zh-CN" altLang="en-US" dirty="0">
                <a:solidFill>
                  <a:srgbClr val="203C96"/>
                </a:solidFill>
                <a:latin typeface="Times New Roman" panose="02020603050405020304" pitchFamily="18" charset="0"/>
                <a:ea typeface="华文中宋" panose="02010600040101010101" pitchFamily="2" charset="-122"/>
                <a:cs typeface="Times New Roman" panose="02020603050405020304" pitchFamily="18" charset="0"/>
                <a:sym typeface="+mn-lt"/>
              </a:rPr>
              <a:t>此处的等价类是指用于研究行为认证中性能相似现象的一个研究角度。</a:t>
            </a:r>
            <a:endParaRPr lang="zh-CN" altLang="en-US"/>
          </a:p>
          <a:p>
            <a:pPr marL="0" marR="0" indent="0" algn="l" defTabSz="914400" rtl="0" eaLnBrk="1" fontAlgn="base" latinLnBrk="0" hangingPunct="1">
              <a:lnSpc>
                <a:spcPct val="100000"/>
              </a:lnSpc>
              <a:spcBef>
                <a:spcPct val="30000"/>
              </a:spcBef>
              <a:spcAft>
                <a:spcPct val="0"/>
              </a:spcAft>
              <a:buClrTx/>
              <a:buSzTx/>
              <a:buFontTx/>
              <a:buNone/>
            </a:pPr>
            <a:endParaRPr lang="zh-CN" altLang="en-US" dirty="0"/>
          </a:p>
        </p:txBody>
      </p:sp>
      <p:sp>
        <p:nvSpPr>
          <p:cNvPr id="1048883" name="灯片编号占位符 3"/>
          <p:cNvSpPr>
            <a:spLocks noGrp="1"/>
          </p:cNvSpPr>
          <p:nvPr>
            <p:ph type="sldNum" sz="quarter" idx="10"/>
          </p:nvPr>
        </p:nvSpPr>
        <p:spPr/>
        <p:txBody>
          <a:bodyPr/>
          <a:lstStyle/>
          <a:p>
            <a:fld id="{919B0D26-EA8A-46E1-BCA6-C8A0DB2980F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Tx/>
              <a:buChar char="•"/>
            </a:pPr>
            <a:fld id="{761B8660-3A83-4EBD-A1E3-70BABA26D7ED}" type="slidenum">
              <a:rPr lang="en-US" altLang="en-US">
                <a:solidFill>
                  <a:srgbClr val="000000"/>
                </a:solidFill>
                <a:latin typeface="Calibri" panose="020F0502020204030204" pitchFamily="34" charset="0"/>
                <a:ea typeface="宋体" panose="02010600030101010101" pitchFamily="2" charset="-122"/>
              </a:rPr>
              <a:t>26</a:t>
            </a:fld>
            <a:endParaRPr lang="en-US"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8776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Tx/>
              <a:buChar char="•"/>
            </a:pPr>
            <a:fld id="{761B8660-3A83-4EBD-A1E3-70BABA26D7ED}" type="slidenum">
              <a:rPr lang="en-US" altLang="en-US">
                <a:solidFill>
                  <a:srgbClr val="000000"/>
                </a:solidFill>
                <a:latin typeface="Calibri" panose="020F0502020204030204" pitchFamily="34" charset="0"/>
                <a:ea typeface="宋体" panose="02010600030101010101" pitchFamily="2" charset="-122"/>
              </a:rPr>
              <a:t>27</a:t>
            </a:fld>
            <a:endParaRPr lang="en-US" altLang="en-US">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8776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F46AE21-C442-455C-9E11-4657F9C92912}" type="slidenum">
              <a:rPr lang="zh-CN" altLang="en-US">
                <a:latin typeface="Calibri" panose="020F0502020204030204" pitchFamily="34" charset="0"/>
                <a:ea typeface="宋体" panose="02010600030101010101" pitchFamily="2" charset="-122"/>
              </a:r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5993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4</a:t>
            </a:fld>
            <a:endParaRPr lang="zh-CN" altLang="en-US"/>
          </a:p>
        </p:txBody>
      </p:sp>
    </p:spTree>
    <p:extLst>
      <p:ext uri="{BB962C8B-B14F-4D97-AF65-F5344CB8AC3E}">
        <p14:creationId xmlns:p14="http://schemas.microsoft.com/office/powerpoint/2010/main" val="364799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F46AE21-C442-455C-9E11-4657F9C92912}" type="slidenum">
              <a:rPr lang="zh-CN" altLang="en-US">
                <a:latin typeface="Calibri" panose="020F0502020204030204" pitchFamily="34" charset="0"/>
                <a:ea typeface="宋体" panose="02010600030101010101" pitchFamily="2" charset="-122"/>
              </a:r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1523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6</a:t>
            </a:fld>
            <a:endParaRPr lang="zh-CN" altLang="en-US"/>
          </a:p>
        </p:txBody>
      </p:sp>
    </p:spTree>
    <p:extLst>
      <p:ext uri="{BB962C8B-B14F-4D97-AF65-F5344CB8AC3E}">
        <p14:creationId xmlns:p14="http://schemas.microsoft.com/office/powerpoint/2010/main" val="236171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7</a:t>
            </a:fld>
            <a:endParaRPr lang="zh-CN" altLang="en-US"/>
          </a:p>
        </p:txBody>
      </p:sp>
    </p:spTree>
    <p:extLst>
      <p:ext uri="{BB962C8B-B14F-4D97-AF65-F5344CB8AC3E}">
        <p14:creationId xmlns:p14="http://schemas.microsoft.com/office/powerpoint/2010/main" val="2591867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8</a:t>
            </a:fld>
            <a:endParaRPr lang="zh-CN" altLang="en-US"/>
          </a:p>
        </p:txBody>
      </p:sp>
    </p:spTree>
    <p:extLst>
      <p:ext uri="{BB962C8B-B14F-4D97-AF65-F5344CB8AC3E}">
        <p14:creationId xmlns:p14="http://schemas.microsoft.com/office/powerpoint/2010/main" val="2585910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919B0D26-EA8A-46E1-BCA6-C8A0DB2980F6}" type="slidenum">
              <a:rPr lang="zh-CN" altLang="en-US" smtClean="0"/>
              <a:t>9</a:t>
            </a:fld>
            <a:endParaRPr lang="zh-CN" altLang="en-US"/>
          </a:p>
        </p:txBody>
      </p:sp>
    </p:spTree>
    <p:extLst>
      <p:ext uri="{BB962C8B-B14F-4D97-AF65-F5344CB8AC3E}">
        <p14:creationId xmlns:p14="http://schemas.microsoft.com/office/powerpoint/2010/main" val="16652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FE38-503D-4C4B-8129-C37EA38FA6F0}" type="datetimeFigureOut">
              <a:rPr lang="zh-CN" altLang="en-US" smtClean="0">
                <a:solidFill>
                  <a:srgbClr val="454245">
                    <a:tint val="75000"/>
                  </a:srgbClr>
                </a:solidFill>
              </a:rPr>
              <a:t>2022/3/10</a:t>
            </a:fld>
            <a:endParaRPr lang="zh-CN" altLang="en-US">
              <a:solidFill>
                <a:srgbClr val="454245">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54245">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BB00F-8F08-4A10-ADE5-658EB5AB996D}" type="slidenum">
              <a:rPr lang="zh-CN" altLang="en-US" smtClean="0">
                <a:solidFill>
                  <a:srgbClr val="454245">
                    <a:tint val="75000"/>
                  </a:srgbClr>
                </a:solidFill>
              </a:rPr>
              <a:t>‹#›</a:t>
            </a:fld>
            <a:endParaRPr lang="zh-CN" altLang="en-US">
              <a:solidFill>
                <a:srgbClr val="454245">
                  <a:tint val="75000"/>
                </a:srgb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15.xml"/><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microsoft.com/office/2007/relationships/hdphoto" Target="../media/hdphoto3.wdp"/><Relationship Id="rId11" Type="http://schemas.openxmlformats.org/officeDocument/2006/relationships/image" Target="../media/image4.png"/><Relationship Id="rId5" Type="http://schemas.openxmlformats.org/officeDocument/2006/relationships/image" Target="../media/image40.png"/><Relationship Id="rId10" Type="http://schemas.openxmlformats.org/officeDocument/2006/relationships/image" Target="../media/image32.wmf"/><Relationship Id="rId4" Type="http://schemas.openxmlformats.org/officeDocument/2006/relationships/image" Target="../media/image39.png"/><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0.png"/><Relationship Id="rId7"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tags" Target="../tags/tag3.xml"/><Relationship Id="rId7" Type="http://schemas.openxmlformats.org/officeDocument/2006/relationships/image" Target="../media/image4.png"/><Relationship Id="rId12" Type="http://schemas.openxmlformats.org/officeDocument/2006/relationships/image" Target="../media/image9.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8.jpeg"/><Relationship Id="rId5" Type="http://schemas.openxmlformats.org/officeDocument/2006/relationships/slideLayout" Target="../slideLayouts/slideLayout1.xml"/><Relationship Id="rId10" Type="http://schemas.openxmlformats.org/officeDocument/2006/relationships/image" Target="../media/image7.jpeg"/><Relationship Id="rId4" Type="http://schemas.openxmlformats.org/officeDocument/2006/relationships/tags" Target="../tags/tag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8.emf"/><Relationship Id="rId3" Type="http://schemas.openxmlformats.org/officeDocument/2006/relationships/image" Target="../media/image17.png"/><Relationship Id="rId7" Type="http://schemas.openxmlformats.org/officeDocument/2006/relationships/image" Target="../media/image140.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120.png"/><Relationship Id="rId10" Type="http://schemas.openxmlformats.org/officeDocument/2006/relationships/image" Target="../media/image170.png"/><Relationship Id="rId9" Type="http://schemas.openxmlformats.org/officeDocument/2006/relationships/image" Target="../media/image160.png"/><Relationship Id="rId1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汇报人组合"/>
          <p:cNvGrpSpPr/>
          <p:nvPr/>
        </p:nvGrpSpPr>
        <p:grpSpPr>
          <a:xfrm>
            <a:off x="8839993" y="6063796"/>
            <a:ext cx="2754652" cy="426322"/>
            <a:chOff x="334962" y="5558971"/>
            <a:chExt cx="2249715" cy="426322"/>
          </a:xfrm>
        </p:grpSpPr>
        <p:sp>
          <p:nvSpPr>
            <p:cNvPr id="30"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汇报人"/>
            <p:cNvSpPr txBox="1"/>
            <p:nvPr/>
          </p:nvSpPr>
          <p:spPr>
            <a:xfrm>
              <a:off x="334962" y="5585183"/>
              <a:ext cx="2249714" cy="40011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答辩日期：</a:t>
              </a: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2022.03.07</a:t>
              </a:r>
            </a:p>
          </p:txBody>
        </p:sp>
      </p:grpSp>
      <p:sp>
        <p:nvSpPr>
          <p:cNvPr id="22" name="主标题英文"/>
          <p:cNvSpPr txBox="1"/>
          <p:nvPr/>
        </p:nvSpPr>
        <p:spPr>
          <a:xfrm>
            <a:off x="3141027" y="4581931"/>
            <a:ext cx="8925152" cy="368300"/>
          </a:xfrm>
          <a:prstGeom prst="rect">
            <a:avLst/>
          </a:prstGeom>
          <a:noFill/>
        </p:spPr>
        <p:txBody>
          <a:bodyPr wrap="square" rtlCol="0">
            <a:spAutoFit/>
          </a:bodyPr>
          <a:lstStyle/>
          <a:p>
            <a:pPr algn="dist" defTabSz="457200"/>
            <a:r>
              <a:rPr lang="en-US" altLang="zh-CN"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Research on Autonomous Hand Tracking and Interaction Technology</a:t>
            </a:r>
          </a:p>
        </p:txBody>
      </p:sp>
      <p:sp>
        <p:nvSpPr>
          <p:cNvPr id="21" name="主标题"/>
          <p:cNvSpPr txBox="1"/>
          <p:nvPr/>
        </p:nvSpPr>
        <p:spPr>
          <a:xfrm>
            <a:off x="335280" y="3752215"/>
            <a:ext cx="11336655" cy="829945"/>
          </a:xfrm>
          <a:prstGeom prst="rect">
            <a:avLst/>
          </a:prstGeom>
          <a:noFill/>
        </p:spPr>
        <p:txBody>
          <a:bodyPr wrap="square" rtlCol="0">
            <a:spAutoFit/>
          </a:bodyPr>
          <a:lstStyle/>
          <a:p>
            <a:pPr algn="dist" defTabSz="457200"/>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自主手部跟踪和交互技术研究</a:t>
            </a:r>
          </a:p>
        </p:txBody>
      </p:sp>
      <p:sp>
        <p:nvSpPr>
          <p:cNvPr id="8" name="图书馆照片"/>
          <p:cNvSpPr/>
          <p:nvPr/>
        </p:nvSpPr>
        <p:spPr>
          <a:xfrm>
            <a:off x="0" y="925733"/>
            <a:ext cx="12192000" cy="2666076"/>
          </a:xfrm>
          <a:prstGeom prst="rect">
            <a:avLst/>
          </a:prstGeom>
          <a:blipFill dpi="0" rotWithShape="1">
            <a:blip r:embed="rId3"/>
            <a:srcRect/>
            <a:tile tx="0" ty="0" sx="100000" sy="100000" flip="none" algn="ctr"/>
          </a:blip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 name="LOGO组合"/>
          <p:cNvGrpSpPr/>
          <p:nvPr/>
        </p:nvGrpSpPr>
        <p:grpSpPr>
          <a:xfrm>
            <a:off x="9031134" y="207790"/>
            <a:ext cx="2719167" cy="586775"/>
            <a:chOff x="685800" y="630052"/>
            <a:chExt cx="2719167" cy="586775"/>
          </a:xfrm>
        </p:grpSpPr>
        <p:pic>
          <p:nvPicPr>
            <p:cNvPr id="26" name="校名"/>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441885" y="679578"/>
              <a:ext cx="1963082" cy="487722"/>
            </a:xfrm>
            <a:prstGeom prst="rect">
              <a:avLst/>
            </a:prstGeom>
          </p:spPr>
        </p:pic>
        <p:pic>
          <p:nvPicPr>
            <p:cNvPr id="27" name="校徽"/>
            <p:cNvPicPr>
              <a:picLocks noChangeAspect="1"/>
            </p:cNvPicPr>
            <p:nvPr/>
          </p:nvPicPr>
          <p:blipFill>
            <a:blip r:embed="rId6" cstate="screen">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800" y="630052"/>
              <a:ext cx="586775" cy="586775"/>
            </a:xfrm>
            <a:prstGeom prst="rect">
              <a:avLst/>
            </a:prstGeom>
          </p:spPr>
        </p:pic>
      </p:grpSp>
      <p:grpSp>
        <p:nvGrpSpPr>
          <p:cNvPr id="6" name="汇报人组合"/>
          <p:cNvGrpSpPr/>
          <p:nvPr/>
        </p:nvGrpSpPr>
        <p:grpSpPr>
          <a:xfrm>
            <a:off x="4878387" y="5194481"/>
            <a:ext cx="2249715" cy="426322"/>
            <a:chOff x="334962" y="5558971"/>
            <a:chExt cx="2249715" cy="426322"/>
          </a:xfrm>
        </p:grpSpPr>
        <p:sp>
          <p:nvSpPr>
            <p:cNvPr id="7"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汇报人"/>
            <p:cNvSpPr txBox="1"/>
            <p:nvPr/>
          </p:nvSpPr>
          <p:spPr>
            <a:xfrm>
              <a:off x="334962" y="5585183"/>
              <a:ext cx="2249714" cy="40011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答辩学生：温豪</a:t>
              </a:r>
            </a:p>
          </p:txBody>
        </p:sp>
      </p:grpSp>
      <p:grpSp>
        <p:nvGrpSpPr>
          <p:cNvPr id="10" name="汇报人组合"/>
          <p:cNvGrpSpPr/>
          <p:nvPr/>
        </p:nvGrpSpPr>
        <p:grpSpPr>
          <a:xfrm>
            <a:off x="4878387" y="6030141"/>
            <a:ext cx="2249715" cy="424992"/>
            <a:chOff x="334962" y="5558971"/>
            <a:chExt cx="2249715" cy="424992"/>
          </a:xfrm>
        </p:grpSpPr>
        <p:sp>
          <p:nvSpPr>
            <p:cNvPr id="12" name="打底矩形"/>
            <p:cNvSpPr/>
            <p:nvPr/>
          </p:nvSpPr>
          <p:spPr>
            <a:xfrm>
              <a:off x="334962" y="5558971"/>
              <a:ext cx="2249715" cy="390979"/>
            </a:xfrm>
            <a:prstGeom prst="rect">
              <a:avLst/>
            </a:prstGeom>
            <a:gradFill flip="none" rotWithShape="1">
              <a:gsLst>
                <a:gs pos="100000">
                  <a:schemeClr val="accent1"/>
                </a:gs>
                <a:gs pos="0">
                  <a:schemeClr val="accent1">
                    <a:lumMod val="75000"/>
                  </a:schemeClr>
                </a:gs>
              </a:gsLst>
              <a:lin ang="16200000" scaled="1"/>
              <a:tileRect/>
            </a:gra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汇报人"/>
            <p:cNvSpPr txBox="1"/>
            <p:nvPr/>
          </p:nvSpPr>
          <p:spPr>
            <a:xfrm>
              <a:off x="334962" y="5585183"/>
              <a:ext cx="2249714" cy="398780"/>
            </a:xfrm>
            <a:prstGeom prst="rect">
              <a:avLst/>
            </a:prstGeom>
            <a:noFill/>
          </p:spPr>
          <p:txBody>
            <a:bodyPr wrap="square" rtlCol="0">
              <a:spAutoFit/>
            </a:bodyPr>
            <a:lstStyle/>
            <a:p>
              <a:pPr algn="dist" defTabSz="457200"/>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导师：王海鹏</a:t>
              </a:r>
            </a:p>
          </p:txBody>
        </p:sp>
      </p:grpSp>
      <p:sp>
        <p:nvSpPr>
          <p:cNvPr id="11" name="校徽打底"/>
          <p:cNvSpPr/>
          <p:nvPr/>
        </p:nvSpPr>
        <p:spPr>
          <a:xfrm>
            <a:off x="2594996" y="-126023"/>
            <a:ext cx="7002008" cy="7002008"/>
          </a:xfrm>
          <a:prstGeom prst="rect">
            <a:avLst/>
          </a:prstGeom>
          <a:blipFill dpi="0" rotWithShape="1">
            <a:blip r:embed="rId8">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0" name="矩形 2"/>
          <p:cNvSpPr>
            <a:spLocks noChangeArrowheads="1"/>
          </p:cNvSpPr>
          <p:nvPr/>
        </p:nvSpPr>
        <p:spPr bwMode="auto">
          <a:xfrm>
            <a:off x="784860" y="852488"/>
            <a:ext cx="9554210" cy="178510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3</a:t>
            </a:r>
            <a:r>
              <a:rPr lang="zh-CN" altLang="en-US" b="1" dirty="0">
                <a:solidFill>
                  <a:prstClr val="black"/>
                </a:solidFill>
                <a:latin typeface="微软雅黑"/>
                <a:cs typeface="+mn-ea"/>
                <a:sym typeface="+mn-lt"/>
              </a:rPr>
              <a:t>、实验验证和分析</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cs typeface="+mn-ea"/>
                <a:sym typeface="+mn-lt"/>
              </a:rPr>
              <a:t>1</a:t>
            </a:r>
            <a:r>
              <a:rPr lang="zh-CN" altLang="en-US" b="1" dirty="0">
                <a:solidFill>
                  <a:prstClr val="black"/>
                </a:solidFill>
                <a:latin typeface="微软雅黑"/>
                <a:cs typeface="+mn-ea"/>
                <a:sym typeface="+mn-lt"/>
              </a:rPr>
              <a:t>）传感器静置时</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1301" y="1104410"/>
            <a:ext cx="5306549" cy="5306549"/>
          </a:xfrm>
          <a:prstGeom prst="rect">
            <a:avLst/>
          </a:prstGeom>
        </p:spPr>
      </p:pic>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3238708162"/>
                  </p:ext>
                </p:extLst>
              </p:nvPr>
            </p:nvGraphicFramePr>
            <p:xfrm>
              <a:off x="641748" y="3233489"/>
              <a:ext cx="5870813" cy="2506378"/>
            </p:xfrm>
            <a:graphic>
              <a:graphicData uri="http://schemas.openxmlformats.org/drawingml/2006/table">
                <a:tbl>
                  <a:tblPr firstRow="1" firstCol="1" bandRow="1">
                    <a:tableStyleId>{5C22544A-7EE6-4342-B048-85BDC9FD1C3A}</a:tableStyleId>
                  </a:tblPr>
                  <a:tblGrid>
                    <a:gridCol w="1175337">
                      <a:extLst>
                        <a:ext uri="{9D8B030D-6E8A-4147-A177-3AD203B41FA5}">
                          <a16:colId xmlns:a16="http://schemas.microsoft.com/office/drawing/2014/main" val="20000"/>
                        </a:ext>
                      </a:extLst>
                    </a:gridCol>
                    <a:gridCol w="1175337">
                      <a:extLst>
                        <a:ext uri="{9D8B030D-6E8A-4147-A177-3AD203B41FA5}">
                          <a16:colId xmlns:a16="http://schemas.microsoft.com/office/drawing/2014/main" val="20001"/>
                        </a:ext>
                      </a:extLst>
                    </a:gridCol>
                    <a:gridCol w="1276314">
                      <a:extLst>
                        <a:ext uri="{9D8B030D-6E8A-4147-A177-3AD203B41FA5}">
                          <a16:colId xmlns:a16="http://schemas.microsoft.com/office/drawing/2014/main" val="20002"/>
                        </a:ext>
                      </a:extLst>
                    </a:gridCol>
                    <a:gridCol w="1277489">
                      <a:extLst>
                        <a:ext uri="{9D8B030D-6E8A-4147-A177-3AD203B41FA5}">
                          <a16:colId xmlns:a16="http://schemas.microsoft.com/office/drawing/2014/main" val="20003"/>
                        </a:ext>
                      </a:extLst>
                    </a:gridCol>
                    <a:gridCol w="966336">
                      <a:extLst>
                        <a:ext uri="{9D8B030D-6E8A-4147-A177-3AD203B41FA5}">
                          <a16:colId xmlns:a16="http://schemas.microsoft.com/office/drawing/2014/main" val="20004"/>
                        </a:ext>
                      </a:extLst>
                    </a:gridCol>
                  </a:tblGrid>
                  <a:tr h="373108">
                    <a:tc rowSpan="2">
                      <a:txBody>
                        <a:bodyPr/>
                        <a:lstStyle/>
                        <a:p>
                          <a:pPr algn="ctr">
                            <a:lnSpc>
                              <a:spcPts val="2000"/>
                            </a:lnSpc>
                            <a:spcAft>
                              <a:spcPts val="0"/>
                            </a:spcAft>
                          </a:pPr>
                          <a:r>
                            <a:rPr lang="zh-CN" sz="1050" kern="100" dirty="0">
                              <a:effectLst/>
                            </a:rPr>
                            <a:t>描述姿态的</a:t>
                          </a:r>
                          <a:endParaRPr lang="zh-CN" sz="1200" kern="100" dirty="0">
                            <a:effectLst/>
                          </a:endParaRPr>
                        </a:p>
                        <a:p>
                          <a:pPr algn="ctr">
                            <a:lnSpc>
                              <a:spcPts val="2000"/>
                            </a:lnSpc>
                            <a:spcAft>
                              <a:spcPts val="0"/>
                            </a:spcAft>
                          </a:pPr>
                          <a:r>
                            <a:rPr lang="zh-CN" sz="1050" kern="100" dirty="0">
                              <a:effectLst/>
                            </a:rPr>
                            <a:t>四元数参数</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ctr">
                            <a:lnSpc>
                              <a:spcPts val="2000"/>
                            </a:lnSpc>
                            <a:spcAft>
                              <a:spcPts val="0"/>
                            </a:spcAft>
                          </a:pPr>
                          <a:r>
                            <a:rPr lang="zh-CN" sz="1050" kern="100" dirty="0">
                              <a:effectLst/>
                            </a:rPr>
                            <a:t>融合偏差前</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gridSpan="2">
                      <a:txBody>
                        <a:bodyPr/>
                        <a:lstStyle/>
                        <a:p>
                          <a:pPr algn="ctr">
                            <a:lnSpc>
                              <a:spcPts val="2000"/>
                            </a:lnSpc>
                            <a:spcAft>
                              <a:spcPts val="0"/>
                            </a:spcAft>
                          </a:pPr>
                          <a:r>
                            <a:rPr lang="zh-CN" sz="1050" kern="100" dirty="0">
                              <a:effectLst/>
                            </a:rPr>
                            <a:t>融合偏差后</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10000"/>
                      </a:ext>
                    </a:extLst>
                  </a:tr>
                  <a:tr h="426654">
                    <a:tc vMerge="1">
                      <a:txBody>
                        <a:bodyPr/>
                        <a:lstStyle/>
                        <a:p>
                          <a:endParaRPr lang="zh-CN" altLang="en-US"/>
                        </a:p>
                      </a:txBody>
                      <a:tcPr/>
                    </a:tc>
                    <a:tc>
                      <a:txBody>
                        <a:bodyPr/>
                        <a:lstStyle/>
                        <a:p>
                          <a:pPr algn="ctr">
                            <a:lnSpc>
                              <a:spcPts val="2000"/>
                            </a:lnSpc>
                            <a:spcAft>
                              <a:spcPts val="0"/>
                            </a:spcAft>
                          </a:pPr>
                          <a:r>
                            <a:rPr lang="zh-CN" altLang="en-US" sz="1050" kern="100" dirty="0">
                              <a:effectLst/>
                            </a:rPr>
                            <a:t>偏差</a:t>
                          </a:r>
                          <a:r>
                            <a:rPr lang="zh-CN" sz="1050" kern="100" dirty="0">
                              <a:effectLst/>
                            </a:rPr>
                            <a:t>均值</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标准误差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altLang="en-US" sz="1050" kern="100" dirty="0">
                              <a:effectLst/>
                            </a:rPr>
                            <a:t>偏差</a:t>
                          </a:r>
                          <a:r>
                            <a:rPr lang="zh-CN" sz="1050" kern="100" dirty="0">
                              <a:effectLst/>
                            </a:rPr>
                            <a:t>均值</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标准误差</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426654">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𝑞</m:t>
                                    </m:r>
                                  </m:e>
                                  <m:sub>
                                    <m:r>
                                      <a:rPr lang="en-US" sz="1050" kern="100">
                                        <a:effectLst/>
                                        <a:latin typeface="Cambria Math" panose="02040503050406030204" pitchFamily="18" charset="0"/>
                                      </a:rPr>
                                      <m:t>0</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0.0685</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0.0978</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0.0650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0.0967</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426654">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𝑞</m:t>
                                    </m:r>
                                  </m:e>
                                  <m:sub>
                                    <m:r>
                                      <a:rPr lang="en-US" sz="1050" kern="100">
                                        <a:effectLst/>
                                        <a:latin typeface="Cambria Math" panose="02040503050406030204" pitchFamily="18" charset="0"/>
                                      </a:rPr>
                                      <m:t>1</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0.0671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0.0815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0.0582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0.0757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426654">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𝑞</m:t>
                                    </m:r>
                                  </m:e>
                                  <m:sub>
                                    <m:r>
                                      <a:rPr lang="en-US" sz="1050" kern="100">
                                        <a:effectLst/>
                                        <a:latin typeface="Cambria Math" panose="02040503050406030204" pitchFamily="18" charset="0"/>
                                      </a:rPr>
                                      <m:t>2</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0.0947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0.1141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0.0766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0.0949</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426654">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𝑞</m:t>
                                    </m:r>
                                  </m:e>
                                  <m:sub>
                                    <m:r>
                                      <a:rPr lang="en-US" sz="1050" kern="100">
                                        <a:effectLst/>
                                        <a:latin typeface="Cambria Math" panose="02040503050406030204" pitchFamily="18" charset="0"/>
                                      </a:rPr>
                                      <m:t>3</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0.277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0.3283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0.2732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0.3255</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3238708162"/>
                  </p:ext>
                </p:extLst>
              </p:nvPr>
            </p:nvGraphicFramePr>
            <p:xfrm>
              <a:off x="641748" y="3233489"/>
              <a:ext cx="5870813" cy="2506378"/>
            </p:xfrm>
            <a:graphic>
              <a:graphicData uri="http://schemas.openxmlformats.org/drawingml/2006/table">
                <a:tbl>
                  <a:tblPr firstRow="1" firstCol="1" bandRow="1">
                    <a:tableStyleId>{5C22544A-7EE6-4342-B048-85BDC9FD1C3A}</a:tableStyleId>
                  </a:tblPr>
                  <a:tblGrid>
                    <a:gridCol w="1175337">
                      <a:extLst>
                        <a:ext uri="{9D8B030D-6E8A-4147-A177-3AD203B41FA5}">
                          <a16:colId xmlns:a16="http://schemas.microsoft.com/office/drawing/2014/main" val="20000"/>
                        </a:ext>
                      </a:extLst>
                    </a:gridCol>
                    <a:gridCol w="1175337">
                      <a:extLst>
                        <a:ext uri="{9D8B030D-6E8A-4147-A177-3AD203B41FA5}">
                          <a16:colId xmlns:a16="http://schemas.microsoft.com/office/drawing/2014/main" val="20001"/>
                        </a:ext>
                      </a:extLst>
                    </a:gridCol>
                    <a:gridCol w="1276314">
                      <a:extLst>
                        <a:ext uri="{9D8B030D-6E8A-4147-A177-3AD203B41FA5}">
                          <a16:colId xmlns:a16="http://schemas.microsoft.com/office/drawing/2014/main" val="20002"/>
                        </a:ext>
                      </a:extLst>
                    </a:gridCol>
                    <a:gridCol w="1277489">
                      <a:extLst>
                        <a:ext uri="{9D8B030D-6E8A-4147-A177-3AD203B41FA5}">
                          <a16:colId xmlns:a16="http://schemas.microsoft.com/office/drawing/2014/main" val="20003"/>
                        </a:ext>
                      </a:extLst>
                    </a:gridCol>
                    <a:gridCol w="966336">
                      <a:extLst>
                        <a:ext uri="{9D8B030D-6E8A-4147-A177-3AD203B41FA5}">
                          <a16:colId xmlns:a16="http://schemas.microsoft.com/office/drawing/2014/main" val="20004"/>
                        </a:ext>
                      </a:extLst>
                    </a:gridCol>
                  </a:tblGrid>
                  <a:tr h="373108">
                    <a:tc rowSpan="2">
                      <a:txBody>
                        <a:bodyPr/>
                        <a:lstStyle/>
                        <a:p>
                          <a:pPr algn="ctr">
                            <a:lnSpc>
                              <a:spcPts val="2000"/>
                            </a:lnSpc>
                            <a:spcAft>
                              <a:spcPts val="0"/>
                            </a:spcAft>
                          </a:pPr>
                          <a:r>
                            <a:rPr lang="zh-CN" sz="1050" kern="100" dirty="0">
                              <a:effectLst/>
                            </a:rPr>
                            <a:t>描述姿态的</a:t>
                          </a:r>
                          <a:endParaRPr lang="zh-CN" sz="1200" kern="100" dirty="0">
                            <a:effectLst/>
                          </a:endParaRPr>
                        </a:p>
                        <a:p>
                          <a:pPr algn="ctr">
                            <a:lnSpc>
                              <a:spcPts val="2000"/>
                            </a:lnSpc>
                            <a:spcAft>
                              <a:spcPts val="0"/>
                            </a:spcAft>
                          </a:pPr>
                          <a:r>
                            <a:rPr lang="zh-CN" sz="1050" kern="100" dirty="0">
                              <a:effectLst/>
                            </a:rPr>
                            <a:t>四元数参数</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ctr">
                            <a:lnSpc>
                              <a:spcPts val="2000"/>
                            </a:lnSpc>
                            <a:spcAft>
                              <a:spcPts val="0"/>
                            </a:spcAft>
                          </a:pPr>
                          <a:r>
                            <a:rPr lang="zh-CN" sz="1050" kern="100" dirty="0">
                              <a:effectLst/>
                            </a:rPr>
                            <a:t>融合偏差前</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gridSpan="2">
                      <a:txBody>
                        <a:bodyPr/>
                        <a:lstStyle/>
                        <a:p>
                          <a:pPr algn="ctr">
                            <a:lnSpc>
                              <a:spcPts val="2000"/>
                            </a:lnSpc>
                            <a:spcAft>
                              <a:spcPts val="0"/>
                            </a:spcAft>
                          </a:pPr>
                          <a:r>
                            <a:rPr lang="zh-CN" sz="1050" kern="100" dirty="0">
                              <a:effectLst/>
                            </a:rPr>
                            <a:t>融合偏差后</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10000"/>
                      </a:ext>
                    </a:extLst>
                  </a:tr>
                  <a:tr h="426654">
                    <a:tc vMerge="1">
                      <a:txBody>
                        <a:bodyPr/>
                        <a:lstStyle/>
                        <a:p>
                          <a:endParaRPr lang="zh-CN" altLang="en-US"/>
                        </a:p>
                      </a:txBody>
                      <a:tcPr/>
                    </a:tc>
                    <a:tc>
                      <a:txBody>
                        <a:bodyPr/>
                        <a:lstStyle/>
                        <a:p>
                          <a:pPr algn="ctr">
                            <a:lnSpc>
                              <a:spcPts val="2000"/>
                            </a:lnSpc>
                            <a:spcAft>
                              <a:spcPts val="0"/>
                            </a:spcAft>
                          </a:pPr>
                          <a:r>
                            <a:rPr lang="zh-CN" altLang="en-US" sz="1050" kern="100" dirty="0">
                              <a:effectLst/>
                            </a:rPr>
                            <a:t>偏差</a:t>
                          </a:r>
                          <a:r>
                            <a:rPr lang="zh-CN" sz="1050" kern="100" dirty="0">
                              <a:effectLst/>
                            </a:rPr>
                            <a:t>均值</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标准误差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altLang="en-US" sz="1050" kern="100" dirty="0">
                              <a:effectLst/>
                            </a:rPr>
                            <a:t>偏差</a:t>
                          </a:r>
                          <a:r>
                            <a:rPr lang="zh-CN" sz="1050" kern="100" dirty="0">
                              <a:effectLst/>
                            </a:rPr>
                            <a:t>均值</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标准误差</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426654">
                    <a:tc>
                      <a:txBody>
                        <a:bodyPr/>
                        <a:lstStyle/>
                        <a:p>
                          <a:endParaRPr lang="zh-CN"/>
                        </a:p>
                      </a:txBody>
                      <a:tcPr marL="68580" marR="68580" marT="0" marB="0">
                        <a:blipFill>
                          <a:blip r:embed="rId4"/>
                          <a:stretch>
                            <a:fillRect l="-518" t="-185915" r="-401554" b="-298592"/>
                          </a:stretch>
                        </a:blipFill>
                      </a:tcPr>
                    </a:tc>
                    <a:tc>
                      <a:txBody>
                        <a:bodyPr/>
                        <a:lstStyle/>
                        <a:p>
                          <a:pPr algn="ctr">
                            <a:lnSpc>
                              <a:spcPts val="2000"/>
                            </a:lnSpc>
                            <a:spcAft>
                              <a:spcPts val="0"/>
                            </a:spcAft>
                          </a:pPr>
                          <a:r>
                            <a:rPr lang="en-US" sz="1050" kern="100" dirty="0">
                              <a:effectLst/>
                            </a:rPr>
                            <a:t>0.0685</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0.0978</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0.0650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0.0967</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426654">
                    <a:tc>
                      <a:txBody>
                        <a:bodyPr/>
                        <a:lstStyle/>
                        <a:p>
                          <a:endParaRPr lang="zh-CN"/>
                        </a:p>
                      </a:txBody>
                      <a:tcPr marL="68580" marR="68580" marT="0" marB="0">
                        <a:blipFill>
                          <a:blip r:embed="rId4"/>
                          <a:stretch>
                            <a:fillRect l="-518" t="-290000" r="-401554" b="-202857"/>
                          </a:stretch>
                        </a:blipFill>
                      </a:tcPr>
                    </a:tc>
                    <a:tc>
                      <a:txBody>
                        <a:bodyPr/>
                        <a:lstStyle/>
                        <a:p>
                          <a:pPr algn="ctr">
                            <a:lnSpc>
                              <a:spcPts val="2000"/>
                            </a:lnSpc>
                            <a:spcAft>
                              <a:spcPts val="0"/>
                            </a:spcAft>
                          </a:pPr>
                          <a:r>
                            <a:rPr lang="en-US" sz="1050" kern="100">
                              <a:effectLst/>
                            </a:rPr>
                            <a:t>0.0671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0.0815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0.0582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0.0757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426654">
                    <a:tc>
                      <a:txBody>
                        <a:bodyPr/>
                        <a:lstStyle/>
                        <a:p>
                          <a:endParaRPr lang="zh-CN"/>
                        </a:p>
                      </a:txBody>
                      <a:tcPr marL="68580" marR="68580" marT="0" marB="0">
                        <a:blipFill>
                          <a:blip r:embed="rId4"/>
                          <a:stretch>
                            <a:fillRect l="-518" t="-390000" r="-401554" b="-102857"/>
                          </a:stretch>
                        </a:blipFill>
                      </a:tcPr>
                    </a:tc>
                    <a:tc>
                      <a:txBody>
                        <a:bodyPr/>
                        <a:lstStyle/>
                        <a:p>
                          <a:pPr algn="ctr">
                            <a:lnSpc>
                              <a:spcPts val="2000"/>
                            </a:lnSpc>
                            <a:spcAft>
                              <a:spcPts val="0"/>
                            </a:spcAft>
                          </a:pPr>
                          <a:r>
                            <a:rPr lang="en-US" sz="1050" kern="100">
                              <a:effectLst/>
                            </a:rPr>
                            <a:t>0.0947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0.1141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0.0766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0.0949</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426654">
                    <a:tc>
                      <a:txBody>
                        <a:bodyPr/>
                        <a:lstStyle/>
                        <a:p>
                          <a:endParaRPr lang="zh-CN"/>
                        </a:p>
                      </a:txBody>
                      <a:tcPr marL="68580" marR="68580" marT="0" marB="0">
                        <a:blipFill>
                          <a:blip r:embed="rId4"/>
                          <a:stretch>
                            <a:fillRect l="-518" t="-490000" r="-401554" b="-2857"/>
                          </a:stretch>
                        </a:blipFill>
                      </a:tcPr>
                    </a:tc>
                    <a:tc>
                      <a:txBody>
                        <a:bodyPr/>
                        <a:lstStyle/>
                        <a:p>
                          <a:pPr algn="ctr">
                            <a:lnSpc>
                              <a:spcPts val="2000"/>
                            </a:lnSpc>
                            <a:spcAft>
                              <a:spcPts val="0"/>
                            </a:spcAft>
                          </a:pPr>
                          <a:r>
                            <a:rPr lang="en-US" sz="1050" kern="100">
                              <a:effectLst/>
                            </a:rPr>
                            <a:t>0.277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0.3283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0.2732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0.3255</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9" name="校徽打底"/>
          <p:cNvSpPr/>
          <p:nvPr/>
        </p:nvSpPr>
        <p:spPr>
          <a:xfrm>
            <a:off x="2594996" y="-144438"/>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269773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0" name="矩形 2"/>
          <p:cNvSpPr>
            <a:spLocks noChangeArrowheads="1"/>
          </p:cNvSpPr>
          <p:nvPr/>
        </p:nvSpPr>
        <p:spPr bwMode="auto">
          <a:xfrm>
            <a:off x="784860" y="852488"/>
            <a:ext cx="9554210" cy="178510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3</a:t>
            </a:r>
            <a:r>
              <a:rPr lang="zh-CN" altLang="en-US" b="1" dirty="0">
                <a:solidFill>
                  <a:prstClr val="black"/>
                </a:solidFill>
                <a:latin typeface="微软雅黑"/>
                <a:cs typeface="+mn-ea"/>
                <a:sym typeface="+mn-lt"/>
              </a:rPr>
              <a:t>、实验验证和分析</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cs typeface="+mn-ea"/>
                <a:sym typeface="+mn-lt"/>
              </a:rPr>
              <a:t>2</a:t>
            </a:r>
            <a:r>
              <a:rPr lang="zh-CN" altLang="en-US" b="1" dirty="0">
                <a:solidFill>
                  <a:prstClr val="black"/>
                </a:solidFill>
                <a:latin typeface="微软雅黑"/>
                <a:cs typeface="+mn-ea"/>
                <a:sym typeface="+mn-lt"/>
              </a:rPr>
              <a:t>）传感器运动时</a:t>
            </a: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4276" y="1157403"/>
            <a:ext cx="4859655" cy="2023110"/>
          </a:xfrm>
          <a:prstGeom prst="rect">
            <a:avLst/>
          </a:prstGeom>
          <a:noFill/>
          <a:ln>
            <a:noFill/>
          </a:ln>
        </p:spPr>
      </p:pic>
      <p:sp>
        <p:nvSpPr>
          <p:cNvPr id="6" name="矩形 5"/>
          <p:cNvSpPr/>
          <p:nvPr/>
        </p:nvSpPr>
        <p:spPr>
          <a:xfrm>
            <a:off x="7332191" y="3319811"/>
            <a:ext cx="272382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传感器偏航角转动时序图</a:t>
            </a:r>
            <a:endParaRPr lang="zh-CN" altLang="en-US" dirty="0"/>
          </a:p>
        </p:txBody>
      </p:sp>
      <p:pic>
        <p:nvPicPr>
          <p:cNvPr id="14" name="图片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4274" y="3828441"/>
            <a:ext cx="4859655" cy="2023110"/>
          </a:xfrm>
          <a:prstGeom prst="rect">
            <a:avLst/>
          </a:prstGeom>
          <a:noFill/>
          <a:ln>
            <a:noFill/>
          </a:ln>
        </p:spPr>
      </p:pic>
      <p:sp>
        <p:nvSpPr>
          <p:cNvPr id="7" name="矩形 6"/>
          <p:cNvSpPr/>
          <p:nvPr/>
        </p:nvSpPr>
        <p:spPr>
          <a:xfrm>
            <a:off x="7332191" y="5990849"/>
            <a:ext cx="272382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传感器翻滚角转动时序图</a:t>
            </a:r>
            <a:endParaRPr lang="zh-CN" altLang="en-US" dirty="0"/>
          </a:p>
        </p:txBody>
      </p: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736" y="3180513"/>
            <a:ext cx="4859655" cy="2023110"/>
          </a:xfrm>
          <a:prstGeom prst="rect">
            <a:avLst/>
          </a:prstGeom>
          <a:noFill/>
          <a:ln>
            <a:noFill/>
          </a:ln>
        </p:spPr>
      </p:pic>
      <p:sp>
        <p:nvSpPr>
          <p:cNvPr id="16" name="矩形 15"/>
          <p:cNvSpPr/>
          <p:nvPr/>
        </p:nvSpPr>
        <p:spPr>
          <a:xfrm>
            <a:off x="1993499" y="5342921"/>
            <a:ext cx="272382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传感器俯仰角转动时序图</a:t>
            </a:r>
            <a:endParaRPr lang="zh-CN" altLang="en-US" dirty="0"/>
          </a:p>
        </p:txBody>
      </p:sp>
      <p:sp>
        <p:nvSpPr>
          <p:cNvPr id="9" name="校徽打底"/>
          <p:cNvSpPr/>
          <p:nvPr/>
        </p:nvSpPr>
        <p:spPr>
          <a:xfrm>
            <a:off x="2594996" y="-144438"/>
            <a:ext cx="7002008" cy="7002008"/>
          </a:xfrm>
          <a:prstGeom prst="rect">
            <a:avLst/>
          </a:prstGeom>
          <a:blipFill dpi="0" rotWithShape="1">
            <a:blip r:embed="rId6">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515401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0" name="矩形 2"/>
          <p:cNvSpPr>
            <a:spLocks noChangeArrowheads="1"/>
          </p:cNvSpPr>
          <p:nvPr/>
        </p:nvSpPr>
        <p:spPr bwMode="auto">
          <a:xfrm>
            <a:off x="784860" y="852488"/>
            <a:ext cx="9554210" cy="178510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3</a:t>
            </a:r>
            <a:r>
              <a:rPr lang="zh-CN" altLang="en-US" b="1" dirty="0">
                <a:solidFill>
                  <a:prstClr val="black"/>
                </a:solidFill>
                <a:latin typeface="微软雅黑"/>
                <a:cs typeface="+mn-ea"/>
                <a:sym typeface="+mn-lt"/>
              </a:rPr>
              <a:t>、实验验证和分析</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cs typeface="+mn-ea"/>
                <a:sym typeface="+mn-lt"/>
              </a:rPr>
              <a:t>3</a:t>
            </a:r>
            <a:r>
              <a:rPr lang="zh-CN" altLang="en-US" b="1" dirty="0">
                <a:solidFill>
                  <a:prstClr val="black"/>
                </a:solidFill>
                <a:latin typeface="微软雅黑"/>
                <a:cs typeface="+mn-ea"/>
                <a:sym typeface="+mn-lt"/>
              </a:rPr>
              <a:t>）执行手部动作</a:t>
            </a:r>
          </a:p>
        </p:txBody>
      </p:sp>
      <p:pic>
        <p:nvPicPr>
          <p:cNvPr id="17" name="图片 1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 y="3048433"/>
            <a:ext cx="4859655" cy="2023110"/>
          </a:xfrm>
          <a:prstGeom prst="rect">
            <a:avLst/>
          </a:prstGeom>
          <a:noFill/>
          <a:ln>
            <a:noFill/>
          </a:ln>
        </p:spPr>
      </p:pic>
      <p:sp>
        <p:nvSpPr>
          <p:cNvPr id="11" name="矩形 10"/>
          <p:cNvSpPr/>
          <p:nvPr/>
        </p:nvSpPr>
        <p:spPr>
          <a:xfrm>
            <a:off x="2199024" y="5117703"/>
            <a:ext cx="2031325"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手部执行握拳动作</a:t>
            </a:r>
            <a:endParaRPr lang="zh-CN" altLang="en-US" dirty="0"/>
          </a:p>
        </p:txBody>
      </p:sp>
      <p:pic>
        <p:nvPicPr>
          <p:cNvPr id="18" name="图片 1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7485" y="3048433"/>
            <a:ext cx="4859655" cy="2023110"/>
          </a:xfrm>
          <a:prstGeom prst="rect">
            <a:avLst/>
          </a:prstGeom>
          <a:noFill/>
          <a:ln>
            <a:noFill/>
          </a:ln>
        </p:spPr>
      </p:pic>
      <p:sp>
        <p:nvSpPr>
          <p:cNvPr id="13" name="矩形 12"/>
          <p:cNvSpPr/>
          <p:nvPr/>
        </p:nvSpPr>
        <p:spPr>
          <a:xfrm>
            <a:off x="7794937" y="5117703"/>
            <a:ext cx="2364750"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手部执行</a:t>
            </a:r>
            <a:r>
              <a:rPr lang="en-US" altLang="zh-CN" dirty="0">
                <a:latin typeface="Times New Roman" panose="02020603050405020304" pitchFamily="18" charset="0"/>
                <a:ea typeface="宋体" panose="02010600030101010101" pitchFamily="2" charset="-122"/>
              </a:rPr>
              <a:t>OK</a:t>
            </a:r>
            <a:r>
              <a:rPr lang="zh-CN" altLang="zh-CN" dirty="0">
                <a:ea typeface="宋体" panose="02010600030101010101" pitchFamily="2" charset="-122"/>
                <a:cs typeface="Times New Roman" panose="02020603050405020304" pitchFamily="18" charset="0"/>
              </a:rPr>
              <a:t>手势动作</a:t>
            </a:r>
            <a:endParaRPr lang="zh-CN" altLang="en-US" dirty="0"/>
          </a:p>
        </p:txBody>
      </p:sp>
      <p:sp>
        <p:nvSpPr>
          <p:cNvPr id="9" name="校徽打底"/>
          <p:cNvSpPr/>
          <p:nvPr/>
        </p:nvSpPr>
        <p:spPr>
          <a:xfrm>
            <a:off x="2594996" y="-144438"/>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703976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1" name="矩形 2"/>
          <p:cNvSpPr>
            <a:spLocks noChangeArrowheads="1"/>
          </p:cNvSpPr>
          <p:nvPr/>
        </p:nvSpPr>
        <p:spPr bwMode="auto">
          <a:xfrm>
            <a:off x="784860" y="852488"/>
            <a:ext cx="9554210" cy="3862592"/>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二、约束融合的手部姿态跟踪方法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1</a:t>
            </a:r>
            <a:r>
              <a:rPr lang="zh-CN" altLang="en-US" b="1" dirty="0">
                <a:solidFill>
                  <a:prstClr val="black"/>
                </a:solidFill>
                <a:latin typeface="微软雅黑"/>
                <a:cs typeface="+mn-ea"/>
                <a:sym typeface="+mn-lt"/>
              </a:rPr>
              <a:t>、手部约束构型及结构化</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cs typeface="+mn-ea"/>
                <a:sym typeface="+mn-lt"/>
              </a:rPr>
              <a:t>1</a:t>
            </a:r>
            <a:r>
              <a:rPr lang="zh-CN" altLang="en-US" b="1" dirty="0">
                <a:solidFill>
                  <a:prstClr val="black"/>
                </a:solidFill>
                <a:latin typeface="微软雅黑"/>
                <a:cs typeface="+mn-ea"/>
                <a:sym typeface="+mn-lt"/>
              </a:rPr>
              <a:t>）手部动态约束之指内约束</a:t>
            </a:r>
            <a:r>
              <a:rPr lang="en-US" altLang="zh-CN" b="1" dirty="0">
                <a:solidFill>
                  <a:prstClr val="black"/>
                </a:solidFill>
                <a:latin typeface="微软雅黑"/>
                <a:cs typeface="+mn-ea"/>
                <a:sym typeface="+mn-lt"/>
              </a:rPr>
              <a:t>		3</a:t>
            </a:r>
            <a:r>
              <a:rPr lang="zh-CN" altLang="en-US" b="1" dirty="0">
                <a:solidFill>
                  <a:prstClr val="black"/>
                </a:solidFill>
                <a:latin typeface="微软雅黑"/>
                <a:cs typeface="+mn-ea"/>
                <a:sym typeface="+mn-lt"/>
              </a:rPr>
              <a:t>）手部静态约束</a:t>
            </a: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r>
              <a:rPr lang="en-US" altLang="zh-CN" b="1" dirty="0">
                <a:solidFill>
                  <a:prstClr val="black"/>
                </a:solidFill>
                <a:latin typeface="微软雅黑"/>
                <a:cs typeface="+mn-ea"/>
                <a:sym typeface="+mn-lt"/>
              </a:rPr>
              <a:t>	2</a:t>
            </a:r>
            <a:r>
              <a:rPr lang="zh-CN" altLang="en-US" b="1" dirty="0">
                <a:solidFill>
                  <a:prstClr val="black"/>
                </a:solidFill>
                <a:latin typeface="微软雅黑"/>
                <a:cs typeface="+mn-ea"/>
                <a:sym typeface="+mn-lt"/>
              </a:rPr>
              <a:t>）手部动态约束之指间约束</a:t>
            </a: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3796360301"/>
                  </p:ext>
                </p:extLst>
              </p:nvPr>
            </p:nvGraphicFramePr>
            <p:xfrm>
              <a:off x="1170780" y="2656637"/>
              <a:ext cx="4244499" cy="1496695"/>
            </p:xfrm>
            <a:graphic>
              <a:graphicData uri="http://schemas.openxmlformats.org/drawingml/2006/table">
                <a:tbl>
                  <a:tblPr firstRow="1" firstCol="1" bandRow="1">
                    <a:tableStyleId>{BC89EF96-8CEA-46FF-86C4-4CE0E7609802}</a:tableStyleId>
                  </a:tblPr>
                  <a:tblGrid>
                    <a:gridCol w="1175726">
                      <a:extLst>
                        <a:ext uri="{9D8B030D-6E8A-4147-A177-3AD203B41FA5}">
                          <a16:colId xmlns:a16="http://schemas.microsoft.com/office/drawing/2014/main" val="20000"/>
                        </a:ext>
                      </a:extLst>
                    </a:gridCol>
                    <a:gridCol w="1091685">
                      <a:extLst>
                        <a:ext uri="{9D8B030D-6E8A-4147-A177-3AD203B41FA5}">
                          <a16:colId xmlns:a16="http://schemas.microsoft.com/office/drawing/2014/main" val="20001"/>
                        </a:ext>
                      </a:extLst>
                    </a:gridCol>
                    <a:gridCol w="1977088">
                      <a:extLst>
                        <a:ext uri="{9D8B030D-6E8A-4147-A177-3AD203B41FA5}">
                          <a16:colId xmlns:a16="http://schemas.microsoft.com/office/drawing/2014/main" val="20002"/>
                        </a:ext>
                      </a:extLst>
                    </a:gridCol>
                  </a:tblGrid>
                  <a:tr h="226695">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r>
                            <a:rPr lang="en-US" sz="105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=0.79∡</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=0.77∡</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3796360301"/>
                  </p:ext>
                </p:extLst>
              </p:nvPr>
            </p:nvGraphicFramePr>
            <p:xfrm>
              <a:off x="1170780" y="2656637"/>
              <a:ext cx="4244499" cy="1496695"/>
            </p:xfrm>
            <a:graphic>
              <a:graphicData uri="http://schemas.openxmlformats.org/drawingml/2006/table">
                <a:tbl>
                  <a:tblPr firstRow="1" firstCol="1" bandRow="1">
                    <a:tableStyleId>{BC89EF96-8CEA-46FF-86C4-4CE0E7609802}</a:tableStyleId>
                  </a:tblPr>
                  <a:tblGrid>
                    <a:gridCol w="1175726"/>
                    <a:gridCol w="1091685"/>
                    <a:gridCol w="1977088"/>
                  </a:tblGrid>
                  <a:tr h="226695">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r>
                            <a:rPr lang="en-US" sz="105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tc>
                  </a:tr>
                  <a:tr h="254000">
                    <a:tc>
                      <a:txBody>
                        <a:bodyPr/>
                        <a:lstStyle/>
                        <a:p>
                          <a:endParaRPr lang="zh-CN"/>
                        </a:p>
                      </a:txBody>
                      <a:tcPr marL="68580" marR="68580" marT="0" marB="0">
                        <a:blipFill rotWithShape="0">
                          <a:blip r:embed="rId4"/>
                          <a:stretch>
                            <a:fillRect l="-518" t="-90476" r="-262694" b="-411905"/>
                          </a:stretch>
                        </a:blipFill>
                      </a:tcPr>
                    </a:tc>
                    <a:tc>
                      <a:txBody>
                        <a:bodyPr/>
                        <a:lstStyle/>
                        <a:p>
                          <a:endParaRPr lang="zh-CN"/>
                        </a:p>
                      </a:txBody>
                      <a:tcPr marL="68580" marR="68580" marT="0" marB="0">
                        <a:blipFill rotWithShape="0">
                          <a:blip r:embed="rId4"/>
                          <a:stretch>
                            <a:fillRect l="-108380" t="-90476" r="-183240" b="-411905"/>
                          </a:stretch>
                        </a:blipFill>
                      </a:tcPr>
                    </a:tc>
                    <a:tc>
                      <a:txBody>
                        <a:bodyPr/>
                        <a:lstStyle/>
                        <a:p>
                          <a:endParaRPr lang="zh-CN"/>
                        </a:p>
                      </a:txBody>
                      <a:tcPr marL="68580" marR="68580" marT="0" marB="0">
                        <a:blipFill rotWithShape="0">
                          <a:blip r:embed="rId4"/>
                          <a:stretch>
                            <a:fillRect l="-114769" t="-90476" r="-923" b="-411905"/>
                          </a:stretch>
                        </a:blipFill>
                      </a:tcPr>
                    </a:tc>
                  </a:tr>
                  <a:tr h="254000">
                    <a:tc>
                      <a:txBody>
                        <a:bodyPr/>
                        <a:lstStyle/>
                        <a:p>
                          <a:endParaRPr lang="zh-CN"/>
                        </a:p>
                      </a:txBody>
                      <a:tcPr marL="68580" marR="68580" marT="0" marB="0">
                        <a:blipFill rotWithShape="0">
                          <a:blip r:embed="rId4"/>
                          <a:stretch>
                            <a:fillRect l="-518" t="-190476" r="-262694" b="-311905"/>
                          </a:stretch>
                        </a:blipFill>
                      </a:tcPr>
                    </a:tc>
                    <a:tc>
                      <a:txBody>
                        <a:bodyPr/>
                        <a:lstStyle/>
                        <a:p>
                          <a:endParaRPr lang="zh-CN"/>
                        </a:p>
                      </a:txBody>
                      <a:tcPr marL="68580" marR="68580" marT="0" marB="0">
                        <a:blipFill rotWithShape="0">
                          <a:blip r:embed="rId4"/>
                          <a:stretch>
                            <a:fillRect l="-108380" t="-190476" r="-183240" b="-311905"/>
                          </a:stretch>
                        </a:blipFill>
                      </a:tcPr>
                    </a:tc>
                    <a:tc>
                      <a:txBody>
                        <a:bodyPr/>
                        <a:lstStyle/>
                        <a:p>
                          <a:endParaRPr lang="zh-CN"/>
                        </a:p>
                      </a:txBody>
                      <a:tcPr marL="68580" marR="68580" marT="0" marB="0">
                        <a:blipFill rotWithShape="0">
                          <a:blip r:embed="rId4"/>
                          <a:stretch>
                            <a:fillRect l="-114769" t="-190476" r="-923" b="-311905"/>
                          </a:stretch>
                        </a:blipFill>
                      </a:tcPr>
                    </a:tc>
                  </a:tr>
                  <a:tr h="254000">
                    <a:tc>
                      <a:txBody>
                        <a:bodyPr/>
                        <a:lstStyle/>
                        <a:p>
                          <a:endParaRPr lang="zh-CN"/>
                        </a:p>
                      </a:txBody>
                      <a:tcPr marL="68580" marR="68580" marT="0" marB="0">
                        <a:blipFill rotWithShape="0">
                          <a:blip r:embed="rId4"/>
                          <a:stretch>
                            <a:fillRect l="-518" t="-290476" r="-262694" b="-211905"/>
                          </a:stretch>
                        </a:blipFill>
                      </a:tcPr>
                    </a:tc>
                    <a:tc>
                      <a:txBody>
                        <a:bodyPr/>
                        <a:lstStyle/>
                        <a:p>
                          <a:endParaRPr lang="zh-CN"/>
                        </a:p>
                      </a:txBody>
                      <a:tcPr marL="68580" marR="68580" marT="0" marB="0">
                        <a:blipFill rotWithShape="0">
                          <a:blip r:embed="rId4"/>
                          <a:stretch>
                            <a:fillRect l="-108380" t="-290476" r="-183240" b="-211905"/>
                          </a:stretch>
                        </a:blipFill>
                      </a:tcPr>
                    </a:tc>
                    <a:tc>
                      <a:txBody>
                        <a:bodyPr/>
                        <a:lstStyle/>
                        <a:p>
                          <a:endParaRPr lang="zh-CN"/>
                        </a:p>
                      </a:txBody>
                      <a:tcPr marL="68580" marR="68580" marT="0" marB="0">
                        <a:blipFill rotWithShape="0">
                          <a:blip r:embed="rId4"/>
                          <a:stretch>
                            <a:fillRect l="-114769" t="-290476" r="-923" b="-211905"/>
                          </a:stretch>
                        </a:blipFill>
                      </a:tcPr>
                    </a:tc>
                  </a:tr>
                  <a:tr h="254000">
                    <a:tc>
                      <a:txBody>
                        <a:bodyPr/>
                        <a:lstStyle/>
                        <a:p>
                          <a:endParaRPr lang="zh-CN"/>
                        </a:p>
                      </a:txBody>
                      <a:tcPr marL="68580" marR="68580" marT="0" marB="0">
                        <a:blipFill rotWithShape="0">
                          <a:blip r:embed="rId4"/>
                          <a:stretch>
                            <a:fillRect l="-518" t="-390476" r="-262694" b="-111905"/>
                          </a:stretch>
                        </a:blipFill>
                      </a:tcPr>
                    </a:tc>
                    <a:tc>
                      <a:txBody>
                        <a:bodyPr/>
                        <a:lstStyle/>
                        <a:p>
                          <a:endParaRPr lang="zh-CN"/>
                        </a:p>
                      </a:txBody>
                      <a:tcPr marL="68580" marR="68580" marT="0" marB="0">
                        <a:blipFill rotWithShape="0">
                          <a:blip r:embed="rId4"/>
                          <a:stretch>
                            <a:fillRect l="-108380" t="-390476" r="-183240" b="-111905"/>
                          </a:stretch>
                        </a:blipFill>
                      </a:tcPr>
                    </a:tc>
                    <a:tc>
                      <a:txBody>
                        <a:bodyPr/>
                        <a:lstStyle/>
                        <a:p>
                          <a:endParaRPr lang="zh-CN"/>
                        </a:p>
                      </a:txBody>
                      <a:tcPr marL="68580" marR="68580" marT="0" marB="0">
                        <a:blipFill rotWithShape="0">
                          <a:blip r:embed="rId4"/>
                          <a:stretch>
                            <a:fillRect l="-114769" t="-390476" r="-923" b="-111905"/>
                          </a:stretch>
                        </a:blipFill>
                      </a:tcPr>
                    </a:tc>
                  </a:tr>
                  <a:tr h="254000">
                    <a:tc>
                      <a:txBody>
                        <a:bodyPr/>
                        <a:lstStyle/>
                        <a:p>
                          <a:endParaRPr lang="zh-CN"/>
                        </a:p>
                      </a:txBody>
                      <a:tcPr marL="68580" marR="68580" marT="0" marB="0">
                        <a:blipFill rotWithShape="0">
                          <a:blip r:embed="rId4"/>
                          <a:stretch>
                            <a:fillRect l="-518" t="-490476" r="-262694" b="-11905"/>
                          </a:stretch>
                        </a:blipFill>
                      </a:tcPr>
                    </a:tc>
                    <a:tc>
                      <a:txBody>
                        <a:bodyPr/>
                        <a:lstStyle/>
                        <a:p>
                          <a:endParaRPr lang="zh-CN"/>
                        </a:p>
                      </a:txBody>
                      <a:tcPr marL="68580" marR="68580" marT="0" marB="0">
                        <a:blipFill rotWithShape="0">
                          <a:blip r:embed="rId4"/>
                          <a:stretch>
                            <a:fillRect l="-108380" t="-490476" r="-183240" b="-11905"/>
                          </a:stretch>
                        </a:blipFill>
                      </a:tcPr>
                    </a:tc>
                    <a:tc>
                      <a:txBody>
                        <a:bodyPr/>
                        <a:lstStyle/>
                        <a:p>
                          <a:endParaRPr lang="zh-CN"/>
                        </a:p>
                      </a:txBody>
                      <a:tcPr marL="68580" marR="68580" marT="0" marB="0">
                        <a:blipFill rotWithShape="0">
                          <a:blip r:embed="rId4"/>
                          <a:stretch>
                            <a:fillRect l="-114769" t="-490476" r="-923" b="-11905"/>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4168533484"/>
                  </p:ext>
                </p:extLst>
              </p:nvPr>
            </p:nvGraphicFramePr>
            <p:xfrm>
              <a:off x="1170778" y="4727543"/>
              <a:ext cx="4244500" cy="1737741"/>
            </p:xfrm>
            <a:graphic>
              <a:graphicData uri="http://schemas.openxmlformats.org/drawingml/2006/table">
                <a:tbl>
                  <a:tblPr firstRow="1" firstCol="1" bandRow="1">
                    <a:tableStyleId>{BC89EF96-8CEA-46FF-86C4-4CE0E7609802}</a:tableStyleId>
                  </a:tblPr>
                  <a:tblGrid>
                    <a:gridCol w="1101024">
                      <a:extLst>
                        <a:ext uri="{9D8B030D-6E8A-4147-A177-3AD203B41FA5}">
                          <a16:colId xmlns:a16="http://schemas.microsoft.com/office/drawing/2014/main" val="20000"/>
                        </a:ext>
                      </a:extLst>
                    </a:gridCol>
                    <a:gridCol w="995760">
                      <a:extLst>
                        <a:ext uri="{9D8B030D-6E8A-4147-A177-3AD203B41FA5}">
                          <a16:colId xmlns:a16="http://schemas.microsoft.com/office/drawing/2014/main" val="20001"/>
                        </a:ext>
                      </a:extLst>
                    </a:gridCol>
                    <a:gridCol w="2147716">
                      <a:extLst>
                        <a:ext uri="{9D8B030D-6E8A-4147-A177-3AD203B41FA5}">
                          <a16:colId xmlns:a16="http://schemas.microsoft.com/office/drawing/2014/main" val="20002"/>
                        </a:ext>
                      </a:extLst>
                    </a:gridCol>
                  </a:tblGrid>
                  <a:tr h="226695">
                    <a:tc>
                      <a:txBody>
                        <a:bodyPr/>
                        <a:lstStyle/>
                        <a:p>
                          <a:pPr algn="ctr">
                            <a:lnSpc>
                              <a:spcPct val="125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spcAft>
                              <a:spcPts val="0"/>
                            </a:spcAft>
                          </a:pPr>
                          <a:r>
                            <a:rPr lang="zh-CN" sz="1000" kern="100" dirty="0">
                              <a:effectLst/>
                            </a:rPr>
                            <a:t>关节</a:t>
                          </a:r>
                          <a:r>
                            <a:rPr lang="en-US" sz="100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375793">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m:t>
                                </m:r>
                                <m:f>
                                  <m:fPr>
                                    <m:ctrlPr>
                                      <a:rPr lang="zh-CN" sz="1000" i="1" kern="100">
                                        <a:effectLst/>
                                        <a:latin typeface="Cambria Math" panose="02040503050406030204" pitchFamily="18" charset="0"/>
                                      </a:rPr>
                                    </m:ctrlPr>
                                  </m:fPr>
                                  <m:num>
                                    <m:r>
                                      <a:rPr lang="en-US" sz="1000" kern="100">
                                        <a:effectLst/>
                                        <a:latin typeface="Cambria Math" panose="02040503050406030204" pitchFamily="18" charset="0"/>
                                      </a:rPr>
                                      <m:t>2</m:t>
                                    </m:r>
                                  </m:num>
                                  <m:den>
                                    <m:r>
                                      <a:rPr lang="en-US" sz="1000" kern="100">
                                        <a:effectLst/>
                                        <a:latin typeface="Cambria Math" panose="02040503050406030204" pitchFamily="18" charset="0"/>
                                      </a:rPr>
                                      <m:t>3</m:t>
                                    </m:r>
                                  </m:den>
                                </m:f>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373253">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m:t>
                                </m:r>
                                <m:f>
                                  <m:fPr>
                                    <m:ctrlPr>
                                      <a:rPr lang="zh-CN" sz="1000" i="1" kern="100">
                                        <a:effectLst/>
                                        <a:latin typeface="Cambria Math" panose="02040503050406030204" pitchFamily="18" charset="0"/>
                                      </a:rPr>
                                    </m:ctrlPr>
                                  </m:fPr>
                                  <m:num>
                                    <m:r>
                                      <a:rPr lang="en-US" sz="1000" kern="100">
                                        <a:effectLst/>
                                        <a:latin typeface="Cambria Math" panose="02040503050406030204" pitchFamily="18" charset="0"/>
                                      </a:rPr>
                                      <m:t>7</m:t>
                                    </m:r>
                                  </m:num>
                                  <m:den>
                                    <m:r>
                                      <a:rPr lang="en-US" sz="1000" kern="100">
                                        <a:effectLst/>
                                        <a:latin typeface="Cambria Math" panose="02040503050406030204" pitchFamily="18" charset="0"/>
                                      </a:rPr>
                                      <m:t>12</m:t>
                                    </m:r>
                                  </m:den>
                                </m:f>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ab</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ad</m:t>
                                    </m:r>
                                  </m:sup>
                                </m:sSubSup>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ab</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ad</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zh-CN" altLang="en-US" sz="1000" kern="100">
                                    <a:effectLst/>
                                    <a:latin typeface="Cambria Math" panose="02040503050406030204" pitchFamily="18" charset="0"/>
                                  </a:rPr>
                                  <m:t>−</m:t>
                                </m:r>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&lt;60°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zh-CN" altLang="en-US" sz="1000" kern="100">
                                    <a:effectLst/>
                                    <a:latin typeface="Cambria Math" panose="02040503050406030204" pitchFamily="18" charset="0"/>
                                  </a:rPr>
                                  <m:t>−</m:t>
                                </m:r>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&lt;50°</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4168533484"/>
                  </p:ext>
                </p:extLst>
              </p:nvPr>
            </p:nvGraphicFramePr>
            <p:xfrm>
              <a:off x="1170778" y="4727543"/>
              <a:ext cx="4244500" cy="1737741"/>
            </p:xfrm>
            <a:graphic>
              <a:graphicData uri="http://schemas.openxmlformats.org/drawingml/2006/table">
                <a:tbl>
                  <a:tblPr firstRow="1" firstCol="1" bandRow="1">
                    <a:tableStyleId>{BC89EF96-8CEA-46FF-86C4-4CE0E7609802}</a:tableStyleId>
                  </a:tblPr>
                  <a:tblGrid>
                    <a:gridCol w="1101024"/>
                    <a:gridCol w="995760"/>
                    <a:gridCol w="2147716"/>
                  </a:tblGrid>
                  <a:tr h="226695">
                    <a:tc>
                      <a:txBody>
                        <a:bodyPr/>
                        <a:lstStyle/>
                        <a:p>
                          <a:pPr algn="ctr">
                            <a:lnSpc>
                              <a:spcPct val="125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spcAft>
                              <a:spcPts val="0"/>
                            </a:spcAft>
                          </a:pPr>
                          <a:r>
                            <a:rPr lang="zh-CN" sz="1000" kern="100" dirty="0">
                              <a:effectLst/>
                            </a:rPr>
                            <a:t>关节</a:t>
                          </a:r>
                          <a:r>
                            <a:rPr lang="en-US" sz="100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25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r>
                  <a:tr h="375793">
                    <a:tc>
                      <a:txBody>
                        <a:bodyPr/>
                        <a:lstStyle/>
                        <a:p>
                          <a:endParaRPr lang="zh-CN"/>
                        </a:p>
                      </a:txBody>
                      <a:tcPr marL="68580" marR="68580" marT="0" marB="0" anchor="ctr">
                        <a:blipFill rotWithShape="0">
                          <a:blip r:embed="rId5"/>
                          <a:stretch>
                            <a:fillRect l="-552" t="-66129" r="-286740" b="-304839"/>
                          </a:stretch>
                        </a:blipFill>
                      </a:tcPr>
                    </a:tc>
                    <a:tc>
                      <a:txBody>
                        <a:bodyPr/>
                        <a:lstStyle/>
                        <a:p>
                          <a:endParaRPr lang="zh-CN"/>
                        </a:p>
                      </a:txBody>
                      <a:tcPr marL="68580" marR="68580" marT="0" marB="0" anchor="ctr">
                        <a:blipFill rotWithShape="0">
                          <a:blip r:embed="rId5"/>
                          <a:stretch>
                            <a:fillRect l="-111656" t="-66129" r="-218405" b="-304839"/>
                          </a:stretch>
                        </a:blipFill>
                      </a:tcPr>
                    </a:tc>
                    <a:tc>
                      <a:txBody>
                        <a:bodyPr/>
                        <a:lstStyle/>
                        <a:p>
                          <a:endParaRPr lang="zh-CN"/>
                        </a:p>
                      </a:txBody>
                      <a:tcPr marL="68580" marR="68580" marT="0" marB="0" anchor="ctr">
                        <a:blipFill rotWithShape="0">
                          <a:blip r:embed="rId5"/>
                          <a:stretch>
                            <a:fillRect l="-97734" t="-66129" r="-850" b="-304839"/>
                          </a:stretch>
                        </a:blipFill>
                      </a:tcPr>
                    </a:tc>
                  </a:tr>
                  <a:tr h="373253">
                    <a:tc>
                      <a:txBody>
                        <a:bodyPr/>
                        <a:lstStyle/>
                        <a:p>
                          <a:endParaRPr lang="zh-CN"/>
                        </a:p>
                      </a:txBody>
                      <a:tcPr marL="68580" marR="68580" marT="0" marB="0" anchor="ctr">
                        <a:blipFill rotWithShape="0">
                          <a:blip r:embed="rId5"/>
                          <a:stretch>
                            <a:fillRect l="-552" t="-166129" r="-286740" b="-204839"/>
                          </a:stretch>
                        </a:blipFill>
                      </a:tcPr>
                    </a:tc>
                    <a:tc>
                      <a:txBody>
                        <a:bodyPr/>
                        <a:lstStyle/>
                        <a:p>
                          <a:endParaRPr lang="zh-CN"/>
                        </a:p>
                      </a:txBody>
                      <a:tcPr marL="68580" marR="68580" marT="0" marB="0" anchor="ctr">
                        <a:blipFill rotWithShape="0">
                          <a:blip r:embed="rId5"/>
                          <a:stretch>
                            <a:fillRect l="-111656" t="-166129" r="-218405" b="-204839"/>
                          </a:stretch>
                        </a:blipFill>
                      </a:tcPr>
                    </a:tc>
                    <a:tc>
                      <a:txBody>
                        <a:bodyPr/>
                        <a:lstStyle/>
                        <a:p>
                          <a:endParaRPr lang="zh-CN"/>
                        </a:p>
                      </a:txBody>
                      <a:tcPr marL="68580" marR="68580" marT="0" marB="0" anchor="ctr">
                        <a:blipFill rotWithShape="0">
                          <a:blip r:embed="rId5"/>
                          <a:stretch>
                            <a:fillRect l="-97734" t="-166129" r="-850" b="-204839"/>
                          </a:stretch>
                        </a:blipFill>
                      </a:tcPr>
                    </a:tc>
                  </a:tr>
                  <a:tr h="254000">
                    <a:tc>
                      <a:txBody>
                        <a:bodyPr/>
                        <a:lstStyle/>
                        <a:p>
                          <a:endParaRPr lang="zh-CN"/>
                        </a:p>
                      </a:txBody>
                      <a:tcPr marL="68580" marR="68580" marT="0" marB="0">
                        <a:blipFill rotWithShape="0">
                          <a:blip r:embed="rId5"/>
                          <a:stretch>
                            <a:fillRect l="-552" t="-402439" r="-286740" b="-209756"/>
                          </a:stretch>
                        </a:blipFill>
                      </a:tcPr>
                    </a:tc>
                    <a:tc>
                      <a:txBody>
                        <a:bodyPr/>
                        <a:lstStyle/>
                        <a:p>
                          <a:endParaRPr lang="zh-CN"/>
                        </a:p>
                      </a:txBody>
                      <a:tcPr marL="68580" marR="68580" marT="0" marB="0">
                        <a:blipFill rotWithShape="0">
                          <a:blip r:embed="rId5"/>
                          <a:stretch>
                            <a:fillRect l="-111656" t="-402439" r="-218405" b="-209756"/>
                          </a:stretch>
                        </a:blipFill>
                      </a:tcPr>
                    </a:tc>
                    <a:tc>
                      <a:txBody>
                        <a:bodyPr/>
                        <a:lstStyle/>
                        <a:p>
                          <a:endParaRPr lang="zh-CN"/>
                        </a:p>
                      </a:txBody>
                      <a:tcPr marL="68580" marR="68580" marT="0" marB="0">
                        <a:blipFill rotWithShape="0">
                          <a:blip r:embed="rId5"/>
                          <a:stretch>
                            <a:fillRect l="-97734" t="-402439" r="-850" b="-209756"/>
                          </a:stretch>
                        </a:blipFill>
                      </a:tcPr>
                    </a:tc>
                  </a:tr>
                  <a:tr h="254000">
                    <a:tc>
                      <a:txBody>
                        <a:bodyPr/>
                        <a:lstStyle/>
                        <a:p>
                          <a:endParaRPr lang="zh-CN"/>
                        </a:p>
                      </a:txBody>
                      <a:tcPr marL="68580" marR="68580" marT="0" marB="0">
                        <a:blipFill rotWithShape="0">
                          <a:blip r:embed="rId5"/>
                          <a:stretch>
                            <a:fillRect l="-552" t="-490476" r="-286740" b="-104762"/>
                          </a:stretch>
                        </a:blipFill>
                      </a:tcPr>
                    </a:tc>
                    <a:tc>
                      <a:txBody>
                        <a:bodyPr/>
                        <a:lstStyle/>
                        <a:p>
                          <a:endParaRPr lang="zh-CN"/>
                        </a:p>
                      </a:txBody>
                      <a:tcPr marL="68580" marR="68580" marT="0" marB="0">
                        <a:blipFill rotWithShape="0">
                          <a:blip r:embed="rId5"/>
                          <a:stretch>
                            <a:fillRect l="-111656" t="-490476" r="-218405" b="-104762"/>
                          </a:stretch>
                        </a:blipFill>
                      </a:tcPr>
                    </a:tc>
                    <a:tc>
                      <a:txBody>
                        <a:bodyPr/>
                        <a:lstStyle/>
                        <a:p>
                          <a:endParaRPr lang="zh-CN"/>
                        </a:p>
                      </a:txBody>
                      <a:tcPr marL="68580" marR="68580" marT="0" marB="0">
                        <a:blipFill rotWithShape="0">
                          <a:blip r:embed="rId5"/>
                          <a:stretch>
                            <a:fillRect l="-97734" t="-490476" r="-850" b="-104762"/>
                          </a:stretch>
                        </a:blipFill>
                      </a:tcPr>
                    </a:tc>
                  </a:tr>
                  <a:tr h="254000">
                    <a:tc>
                      <a:txBody>
                        <a:bodyPr/>
                        <a:lstStyle/>
                        <a:p>
                          <a:endParaRPr lang="zh-CN"/>
                        </a:p>
                      </a:txBody>
                      <a:tcPr marL="68580" marR="68580" marT="0" marB="0">
                        <a:blipFill rotWithShape="0">
                          <a:blip r:embed="rId5"/>
                          <a:stretch>
                            <a:fillRect l="-552" t="-590476" r="-286740" b="-4762"/>
                          </a:stretch>
                        </a:blipFill>
                      </a:tcPr>
                    </a:tc>
                    <a:tc>
                      <a:txBody>
                        <a:bodyPr/>
                        <a:lstStyle/>
                        <a:p>
                          <a:endParaRPr lang="zh-CN"/>
                        </a:p>
                      </a:txBody>
                      <a:tcPr marL="68580" marR="68580" marT="0" marB="0">
                        <a:blipFill rotWithShape="0">
                          <a:blip r:embed="rId5"/>
                          <a:stretch>
                            <a:fillRect l="-111656" t="-590476" r="-218405" b="-4762"/>
                          </a:stretch>
                        </a:blipFill>
                      </a:tcPr>
                    </a:tc>
                    <a:tc>
                      <a:txBody>
                        <a:bodyPr/>
                        <a:lstStyle/>
                        <a:p>
                          <a:endParaRPr lang="zh-CN"/>
                        </a:p>
                      </a:txBody>
                      <a:tcPr marL="68580" marR="68580" marT="0" marB="0">
                        <a:blipFill rotWithShape="0">
                          <a:blip r:embed="rId5"/>
                          <a:stretch>
                            <a:fillRect l="-97734" t="-590476" r="-850" b="-4762"/>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704413341"/>
                  </p:ext>
                </p:extLst>
              </p:nvPr>
            </p:nvGraphicFramePr>
            <p:xfrm>
              <a:off x="5993515" y="2656636"/>
              <a:ext cx="5279005" cy="3808641"/>
            </p:xfrm>
            <a:graphic>
              <a:graphicData uri="http://schemas.openxmlformats.org/drawingml/2006/table">
                <a:tbl>
                  <a:tblPr firstRow="1" firstCol="1" bandRow="1">
                    <a:tableStyleId>{BC89EF96-8CEA-46FF-86C4-4CE0E7609802}</a:tableStyleId>
                  </a:tblPr>
                  <a:tblGrid>
                    <a:gridCol w="835139">
                      <a:extLst>
                        <a:ext uri="{9D8B030D-6E8A-4147-A177-3AD203B41FA5}">
                          <a16:colId xmlns:a16="http://schemas.microsoft.com/office/drawing/2014/main" val="20000"/>
                        </a:ext>
                      </a:extLst>
                    </a:gridCol>
                    <a:gridCol w="1055506">
                      <a:extLst>
                        <a:ext uri="{9D8B030D-6E8A-4147-A177-3AD203B41FA5}">
                          <a16:colId xmlns:a16="http://schemas.microsoft.com/office/drawing/2014/main" val="20001"/>
                        </a:ext>
                      </a:extLst>
                    </a:gridCol>
                    <a:gridCol w="1229360">
                      <a:extLst>
                        <a:ext uri="{9D8B030D-6E8A-4147-A177-3AD203B41FA5}">
                          <a16:colId xmlns:a16="http://schemas.microsoft.com/office/drawing/2014/main" val="20002"/>
                        </a:ext>
                      </a:extLst>
                    </a:gridCol>
                    <a:gridCol w="1046480">
                      <a:extLst>
                        <a:ext uri="{9D8B030D-6E8A-4147-A177-3AD203B41FA5}">
                          <a16:colId xmlns:a16="http://schemas.microsoft.com/office/drawing/2014/main" val="20003"/>
                        </a:ext>
                      </a:extLst>
                    </a:gridCol>
                    <a:gridCol w="1112520">
                      <a:extLst>
                        <a:ext uri="{9D8B030D-6E8A-4147-A177-3AD203B41FA5}">
                          <a16:colId xmlns:a16="http://schemas.microsoft.com/office/drawing/2014/main" val="20004"/>
                        </a:ext>
                      </a:extLst>
                    </a:gridCol>
                  </a:tblGrid>
                  <a:tr h="476081">
                    <a:tc>
                      <a:txBody>
                        <a:bodyPr/>
                        <a:lstStyle/>
                        <a:p>
                          <a:pPr algn="ctr">
                            <a:lnSpc>
                              <a:spcPts val="2000"/>
                            </a:lnSpc>
                            <a:spcAft>
                              <a:spcPts val="0"/>
                            </a:spcAft>
                          </a:pPr>
                          <a:r>
                            <a:rPr lang="zh-CN" sz="1050" kern="100" dirty="0">
                              <a:effectLst/>
                            </a:rPr>
                            <a:t>手指</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最大弯曲角度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最大伸展角度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最大外展角度</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38040">
                    <a:tc rowSpan="2">
                      <a:txBody>
                        <a:bodyPr/>
                        <a:lstStyle/>
                        <a:p>
                          <a:pPr algn="ctr">
                            <a:lnSpc>
                              <a:spcPts val="2000"/>
                            </a:lnSpc>
                            <a:spcAft>
                              <a:spcPts val="0"/>
                            </a:spcAft>
                          </a:pPr>
                          <a:r>
                            <a:rPr lang="zh-CN" sz="1050" kern="100">
                              <a:effectLst/>
                            </a:rPr>
                            <a:t>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75</a:t>
                          </a:r>
                          <a14:m>
                            <m:oMath xmlns:m="http://schemas.openxmlformats.org/officeDocument/2006/math">
                              <m:r>
                                <a:rPr lang="en-US" sz="1050" kern="100">
                                  <a:effectLst/>
                                  <a:latin typeface="Cambria Math" panose="02040503050406030204" pitchFamily="18" charset="0"/>
                                </a:rPr>
                                <m:t>°</m:t>
                              </m:r>
                            </m:oMath>
                          </a14:m>
                          <a:r>
                            <a:rPr lang="en-US" sz="1050" kern="100">
                              <a:effectLst/>
                            </a:rPr>
                            <a:t>~80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75</a:t>
                          </a:r>
                          <a14:m>
                            <m:oMath xmlns:m="http://schemas.openxmlformats.org/officeDocument/2006/math">
                              <m:r>
                                <a:rPr lang="en-US" sz="1050" kern="100">
                                  <a:effectLst/>
                                  <a:latin typeface="Cambria Math" panose="02040503050406030204" pitchFamily="18" charset="0"/>
                                </a:rPr>
                                <m:t>°</m:t>
                              </m:r>
                            </m:oMath>
                          </a14:m>
                          <a:r>
                            <a:rPr lang="en-US" sz="1050" kern="100">
                              <a:effectLst/>
                            </a:rPr>
                            <a:t>~80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r>
                            <a:rPr lang="en-US" sz="1050" kern="100">
                              <a:effectLst/>
                            </a:rPr>
                            <a:t>~10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238040">
                    <a:tc rowSpan="3">
                      <a:txBody>
                        <a:bodyPr/>
                        <a:lstStyle/>
                        <a:p>
                          <a:pPr algn="ctr">
                            <a:lnSpc>
                              <a:spcPts val="2000"/>
                            </a:lnSpc>
                            <a:spcAft>
                              <a:spcPts val="0"/>
                            </a:spcAft>
                          </a:pPr>
                          <a:r>
                            <a:rPr lang="zh-CN" sz="1050" kern="100">
                              <a:effectLst/>
                            </a:rPr>
                            <a:t>食指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30</a:t>
                          </a:r>
                          <a14:m>
                            <m:oMath xmlns:m="http://schemas.openxmlformats.org/officeDocument/2006/math">
                              <m:r>
                                <a:rPr lang="en-US" sz="1050" kern="100">
                                  <a:effectLst/>
                                  <a:latin typeface="Cambria Math" panose="02040503050406030204" pitchFamily="18" charset="0"/>
                                </a:rPr>
                                <m:t>°</m:t>
                              </m:r>
                            </m:oMath>
                          </a14:m>
                          <a:r>
                            <a:rPr lang="en-US" sz="1050" kern="100">
                              <a:effectLst/>
                            </a:rPr>
                            <a:t>~40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60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110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80</a:t>
                          </a:r>
                          <a14:m>
                            <m:oMath xmlns:m="http://schemas.openxmlformats.org/officeDocument/2006/math">
                              <m:r>
                                <a:rPr lang="en-US" sz="1050" kern="100">
                                  <a:effectLst/>
                                  <a:latin typeface="Cambria Math" panose="02040503050406030204" pitchFamily="18" charset="0"/>
                                </a:rPr>
                                <m:t>°</m:t>
                              </m:r>
                            </m:oMath>
                          </a14:m>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238040">
                    <a:tc rowSpan="3">
                      <a:txBody>
                        <a:bodyPr/>
                        <a:lstStyle/>
                        <a:p>
                          <a:pPr algn="ctr">
                            <a:lnSpc>
                              <a:spcPts val="2000"/>
                            </a:lnSpc>
                            <a:spcAft>
                              <a:spcPts val="0"/>
                            </a:spcAft>
                          </a:pPr>
                          <a:r>
                            <a:rPr lang="zh-CN" sz="1050" kern="100">
                              <a:effectLst/>
                            </a:rPr>
                            <a:t>中指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30</a:t>
                          </a:r>
                          <a14:m>
                            <m:oMath xmlns:m="http://schemas.openxmlformats.org/officeDocument/2006/math">
                              <m:r>
                                <a:rPr lang="en-US" sz="1050" kern="100">
                                  <a:effectLst/>
                                  <a:latin typeface="Cambria Math" panose="02040503050406030204" pitchFamily="18" charset="0"/>
                                </a:rPr>
                                <m:t>°</m:t>
                              </m:r>
                            </m:oMath>
                          </a14:m>
                          <a:r>
                            <a:rPr lang="en-US" sz="1050" kern="100">
                              <a:effectLst/>
                            </a:rPr>
                            <a:t>~40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45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110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80</a:t>
                          </a:r>
                          <a14:m>
                            <m:oMath xmlns:m="http://schemas.openxmlformats.org/officeDocument/2006/math">
                              <m:r>
                                <a:rPr lang="en-US" sz="1050" kern="100">
                                  <a:effectLst/>
                                  <a:latin typeface="Cambria Math" panose="02040503050406030204" pitchFamily="18" charset="0"/>
                                </a:rPr>
                                <m:t>°</m:t>
                              </m:r>
                            </m:oMath>
                          </a14:m>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238040">
                    <a:tc rowSpan="3">
                      <a:txBody>
                        <a:bodyPr/>
                        <a:lstStyle/>
                        <a:p>
                          <a:pPr algn="ctr">
                            <a:lnSpc>
                              <a:spcPts val="2000"/>
                            </a:lnSpc>
                            <a:spcAft>
                              <a:spcPts val="0"/>
                            </a:spcAft>
                          </a:pPr>
                          <a:r>
                            <a:rPr lang="zh-CN" sz="1050" kern="100">
                              <a:effectLst/>
                            </a:rPr>
                            <a:t>无名指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30</a:t>
                          </a:r>
                          <a14:m>
                            <m:oMath xmlns:m="http://schemas.openxmlformats.org/officeDocument/2006/math">
                              <m:r>
                                <a:rPr lang="en-US" sz="1050" kern="100">
                                  <a:effectLst/>
                                  <a:latin typeface="Cambria Math" panose="02040503050406030204" pitchFamily="18" charset="0"/>
                                </a:rPr>
                                <m:t>°</m:t>
                              </m:r>
                            </m:oMath>
                          </a14:m>
                          <a:r>
                            <a:rPr lang="en-US" sz="1050" kern="100">
                              <a:effectLst/>
                            </a:rPr>
                            <a:t>~40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45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120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80</a:t>
                          </a:r>
                          <a14:m>
                            <m:oMath xmlns:m="http://schemas.openxmlformats.org/officeDocument/2006/math">
                              <m:r>
                                <a:rPr lang="en-US" sz="1050" kern="100">
                                  <a:effectLst/>
                                  <a:latin typeface="Cambria Math" panose="02040503050406030204" pitchFamily="18" charset="0"/>
                                </a:rPr>
                                <m:t>°</m:t>
                              </m:r>
                            </m:oMath>
                          </a14:m>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238040">
                    <a:tc rowSpan="3">
                      <a:txBody>
                        <a:bodyPr/>
                        <a:lstStyle/>
                        <a:p>
                          <a:pPr algn="ctr">
                            <a:lnSpc>
                              <a:spcPts val="2000"/>
                            </a:lnSpc>
                            <a:spcAft>
                              <a:spcPts val="0"/>
                            </a:spcAft>
                          </a:pPr>
                          <a:r>
                            <a:rPr lang="zh-CN" sz="1050" kern="100">
                              <a:effectLst/>
                            </a:rPr>
                            <a:t>小拇指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30</a:t>
                          </a:r>
                          <a14:m>
                            <m:oMath xmlns:m="http://schemas.openxmlformats.org/officeDocument/2006/math">
                              <m:r>
                                <a:rPr lang="en-US" sz="1050" kern="100">
                                  <a:effectLst/>
                                  <a:latin typeface="Cambria Math" panose="02040503050406030204" pitchFamily="18" charset="0"/>
                                </a:rPr>
                                <m:t>°</m:t>
                              </m:r>
                            </m:oMath>
                          </a14:m>
                          <a:r>
                            <a:rPr lang="en-US" sz="1050" kern="100">
                              <a:effectLst/>
                            </a:rPr>
                            <a:t>~40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135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23804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90</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5</a:t>
                          </a:r>
                          <a14:m>
                            <m:oMath xmlns:m="http://schemas.openxmlformats.org/officeDocument/2006/math">
                              <m:r>
                                <a:rPr lang="en-US" sz="1050" kern="100">
                                  <a:effectLst/>
                                  <a:latin typeface="Cambria Math" panose="02040503050406030204" pitchFamily="18" charset="0"/>
                                </a:rPr>
                                <m:t>°</m:t>
                              </m:r>
                            </m:oMath>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704413341"/>
                  </p:ext>
                </p:extLst>
              </p:nvPr>
            </p:nvGraphicFramePr>
            <p:xfrm>
              <a:off x="5993515" y="2656636"/>
              <a:ext cx="5279005" cy="4032081"/>
            </p:xfrm>
            <a:graphic>
              <a:graphicData uri="http://schemas.openxmlformats.org/drawingml/2006/table">
                <a:tbl>
                  <a:tblPr firstRow="1" firstCol="1" bandRow="1">
                    <a:tableStyleId>{BC89EF96-8CEA-46FF-86C4-4CE0E7609802}</a:tableStyleId>
                  </a:tblPr>
                  <a:tblGrid>
                    <a:gridCol w="835139"/>
                    <a:gridCol w="1055506"/>
                    <a:gridCol w="1229360"/>
                    <a:gridCol w="1046480"/>
                    <a:gridCol w="1112520"/>
                  </a:tblGrid>
                  <a:tr h="476081">
                    <a:tc>
                      <a:txBody>
                        <a:bodyPr/>
                        <a:lstStyle/>
                        <a:p>
                          <a:pPr algn="ctr">
                            <a:lnSpc>
                              <a:spcPts val="2000"/>
                            </a:lnSpc>
                            <a:spcAft>
                              <a:spcPts val="0"/>
                            </a:spcAft>
                          </a:pPr>
                          <a:r>
                            <a:rPr lang="zh-CN" sz="1050" kern="100" dirty="0">
                              <a:effectLst/>
                            </a:rPr>
                            <a:t>手指</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最大弯曲角度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最大伸展角度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最大外展角度</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rowSpan="2">
                      <a:txBody>
                        <a:bodyPr/>
                        <a:lstStyle/>
                        <a:p>
                          <a:pPr algn="ctr">
                            <a:lnSpc>
                              <a:spcPts val="2000"/>
                            </a:lnSpc>
                            <a:spcAft>
                              <a:spcPts val="0"/>
                            </a:spcAft>
                          </a:pPr>
                          <a:r>
                            <a:rPr lang="zh-CN" sz="1050" kern="100">
                              <a:effectLst/>
                            </a:rPr>
                            <a:t>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88095" r="-178109" b="-1309524"/>
                          </a:stretch>
                        </a:blipFill>
                      </a:tcPr>
                    </a:tc>
                    <a:tc>
                      <a:txBody>
                        <a:bodyPr/>
                        <a:lstStyle/>
                        <a:p>
                          <a:endParaRPr lang="zh-CN"/>
                        </a:p>
                      </a:txBody>
                      <a:tcPr marL="68580" marR="68580" marT="0" marB="0">
                        <a:blipFill rotWithShape="0">
                          <a:blip r:embed="rId6"/>
                          <a:stretch>
                            <a:fillRect l="-298256" t="-188095" r="-108140" b="-1309524"/>
                          </a:stretch>
                        </a:blipFill>
                      </a:tcPr>
                    </a:tc>
                    <a:tc>
                      <a:txBody>
                        <a:bodyPr/>
                        <a:lstStyle/>
                        <a:p>
                          <a:endParaRPr lang="zh-CN"/>
                        </a:p>
                      </a:txBody>
                      <a:tcPr marL="68580" marR="68580" marT="0" marB="0">
                        <a:blipFill rotWithShape="0">
                          <a:blip r:embed="rId6"/>
                          <a:stretch>
                            <a:fillRect l="-374317" t="-188095" r="-1639" b="-1309524"/>
                          </a:stretch>
                        </a:blipFill>
                      </a:tcPr>
                    </a:tc>
                  </a:tr>
                  <a:tr h="254000">
                    <a:tc vMerge="1">
                      <a:txBody>
                        <a:bodyPr/>
                        <a:lstStyle/>
                        <a:p>
                          <a:endParaRPr lang="zh-CN" altLang="en-US"/>
                        </a:p>
                      </a:txBody>
                      <a:tcPr/>
                    </a:tc>
                    <a:tc>
                      <a:txBody>
                        <a:bodyPr/>
                        <a:lstStyle/>
                        <a:p>
                          <a:pPr algn="ctr">
                            <a:lnSpc>
                              <a:spcPts val="2000"/>
                            </a:lnSpc>
                            <a:spcAft>
                              <a:spcPts val="0"/>
                            </a:spcAft>
                          </a:pPr>
                          <a:r>
                            <a:rPr lang="en-US" sz="1050" kern="100">
                              <a:effectLst/>
                            </a:rPr>
                            <a:t>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288095" r="-178109" b="-1209524"/>
                          </a:stretch>
                        </a:blipFill>
                      </a:tcPr>
                    </a:tc>
                    <a:tc>
                      <a:txBody>
                        <a:bodyPr/>
                        <a:lstStyle/>
                        <a:p>
                          <a:endParaRPr lang="zh-CN"/>
                        </a:p>
                      </a:txBody>
                      <a:tcPr marL="68580" marR="68580" marT="0" marB="0">
                        <a:blipFill rotWithShape="0">
                          <a:blip r:embed="rId6"/>
                          <a:stretch>
                            <a:fillRect l="-298256" t="-288095" r="-108140" b="-1209524"/>
                          </a:stretch>
                        </a:blipFill>
                      </a:tcPr>
                    </a:tc>
                    <a:tc>
                      <a:txBody>
                        <a:bodyPr/>
                        <a:lstStyle/>
                        <a:p>
                          <a:endParaRPr lang="zh-CN"/>
                        </a:p>
                      </a:txBody>
                      <a:tcPr marL="68580" marR="68580" marT="0" marB="0">
                        <a:blipFill rotWithShape="0">
                          <a:blip r:embed="rId6"/>
                          <a:stretch>
                            <a:fillRect l="-374317" t="-288095" r="-1639" b="-1209524"/>
                          </a:stretch>
                        </a:blipFill>
                      </a:tcPr>
                    </a:tc>
                  </a:tr>
                  <a:tr h="254000">
                    <a:tc rowSpan="3">
                      <a:txBody>
                        <a:bodyPr/>
                        <a:lstStyle/>
                        <a:p>
                          <a:pPr algn="ctr">
                            <a:lnSpc>
                              <a:spcPts val="2000"/>
                            </a:lnSpc>
                            <a:spcAft>
                              <a:spcPts val="0"/>
                            </a:spcAft>
                          </a:pPr>
                          <a:r>
                            <a:rPr lang="zh-CN" sz="1050" kern="100">
                              <a:effectLst/>
                            </a:rPr>
                            <a:t>食指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388095" r="-178109" b="-1109524"/>
                          </a:stretch>
                        </a:blipFill>
                      </a:tcPr>
                    </a:tc>
                    <a:tc>
                      <a:txBody>
                        <a:bodyPr/>
                        <a:lstStyle/>
                        <a:p>
                          <a:endParaRPr lang="zh-CN"/>
                        </a:p>
                      </a:txBody>
                      <a:tcPr marL="68580" marR="68580" marT="0" marB="0">
                        <a:blipFill rotWithShape="0">
                          <a:blip r:embed="rId6"/>
                          <a:stretch>
                            <a:fillRect l="-298256" t="-388095" r="-108140" b="-1109524"/>
                          </a:stretch>
                        </a:blipFill>
                      </a:tcPr>
                    </a:tc>
                    <a:tc>
                      <a:txBody>
                        <a:bodyPr/>
                        <a:lstStyle/>
                        <a:p>
                          <a:endParaRPr lang="zh-CN"/>
                        </a:p>
                      </a:txBody>
                      <a:tcPr marL="68580" marR="68580" marT="0" marB="0">
                        <a:blipFill rotWithShape="0">
                          <a:blip r:embed="rId6"/>
                          <a:stretch>
                            <a:fillRect l="-374317" t="-388095" r="-1639" b="-1109524"/>
                          </a:stretch>
                        </a:blipFill>
                      </a:tcPr>
                    </a:tc>
                  </a:tr>
                  <a:tr h="25400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500000" r="-178109" b="-1036585"/>
                          </a:stretch>
                        </a:blipFill>
                      </a:tcPr>
                    </a:tc>
                    <a:tc>
                      <a:txBody>
                        <a:bodyPr/>
                        <a:lstStyle/>
                        <a:p>
                          <a:endParaRPr lang="zh-CN"/>
                        </a:p>
                      </a:txBody>
                      <a:tcPr marL="68580" marR="68580" marT="0" marB="0">
                        <a:blipFill rotWithShape="0">
                          <a:blip r:embed="rId6"/>
                          <a:stretch>
                            <a:fillRect l="-298256" t="-500000" r="-108140" b="-1036585"/>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585714" r="-178109" b="-911905"/>
                          </a:stretch>
                        </a:blipFill>
                      </a:tcPr>
                    </a:tc>
                    <a:tc>
                      <a:txBody>
                        <a:bodyPr/>
                        <a:lstStyle/>
                        <a:p>
                          <a:endParaRPr lang="zh-CN"/>
                        </a:p>
                      </a:txBody>
                      <a:tcPr marL="68580" marR="68580" marT="0" marB="0">
                        <a:blipFill rotWithShape="0">
                          <a:blip r:embed="rId6"/>
                          <a:stretch>
                            <a:fillRect l="-298256" t="-585714" r="-108140" b="-911905"/>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rowSpan="3">
                      <a:txBody>
                        <a:bodyPr/>
                        <a:lstStyle/>
                        <a:p>
                          <a:pPr algn="ctr">
                            <a:lnSpc>
                              <a:spcPts val="2000"/>
                            </a:lnSpc>
                            <a:spcAft>
                              <a:spcPts val="0"/>
                            </a:spcAft>
                          </a:pPr>
                          <a:r>
                            <a:rPr lang="zh-CN" sz="1050" kern="100">
                              <a:effectLst/>
                            </a:rPr>
                            <a:t>中指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685714" r="-178109" b="-811905"/>
                          </a:stretch>
                        </a:blipFill>
                      </a:tcPr>
                    </a:tc>
                    <a:tc>
                      <a:txBody>
                        <a:bodyPr/>
                        <a:lstStyle/>
                        <a:p>
                          <a:endParaRPr lang="zh-CN"/>
                        </a:p>
                      </a:txBody>
                      <a:tcPr marL="68580" marR="68580" marT="0" marB="0">
                        <a:blipFill rotWithShape="0">
                          <a:blip r:embed="rId6"/>
                          <a:stretch>
                            <a:fillRect l="-298256" t="-685714" r="-108140" b="-811905"/>
                          </a:stretch>
                        </a:blipFill>
                      </a:tcPr>
                    </a:tc>
                    <a:tc>
                      <a:txBody>
                        <a:bodyPr/>
                        <a:lstStyle/>
                        <a:p>
                          <a:endParaRPr lang="zh-CN"/>
                        </a:p>
                      </a:txBody>
                      <a:tcPr marL="68580" marR="68580" marT="0" marB="0">
                        <a:blipFill rotWithShape="0">
                          <a:blip r:embed="rId6"/>
                          <a:stretch>
                            <a:fillRect l="-374317" t="-685714" r="-1639" b="-811905"/>
                          </a:stretch>
                        </a:blipFill>
                      </a:tcPr>
                    </a:tc>
                  </a:tr>
                  <a:tr h="25400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785714" r="-178109" b="-711905"/>
                          </a:stretch>
                        </a:blipFill>
                      </a:tcPr>
                    </a:tc>
                    <a:tc>
                      <a:txBody>
                        <a:bodyPr/>
                        <a:lstStyle/>
                        <a:p>
                          <a:endParaRPr lang="zh-CN"/>
                        </a:p>
                      </a:txBody>
                      <a:tcPr marL="68580" marR="68580" marT="0" marB="0">
                        <a:blipFill rotWithShape="0">
                          <a:blip r:embed="rId6"/>
                          <a:stretch>
                            <a:fillRect l="-298256" t="-785714" r="-108140" b="-711905"/>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907317" r="-178109" b="-629268"/>
                          </a:stretch>
                        </a:blipFill>
                      </a:tcPr>
                    </a:tc>
                    <a:tc>
                      <a:txBody>
                        <a:bodyPr/>
                        <a:lstStyle/>
                        <a:p>
                          <a:endParaRPr lang="zh-CN"/>
                        </a:p>
                      </a:txBody>
                      <a:tcPr marL="68580" marR="68580" marT="0" marB="0">
                        <a:blipFill rotWithShape="0">
                          <a:blip r:embed="rId6"/>
                          <a:stretch>
                            <a:fillRect l="-298256" t="-907317" r="-108140" b="-629268"/>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rowSpan="3">
                      <a:txBody>
                        <a:bodyPr/>
                        <a:lstStyle/>
                        <a:p>
                          <a:pPr algn="ctr">
                            <a:lnSpc>
                              <a:spcPts val="2000"/>
                            </a:lnSpc>
                            <a:spcAft>
                              <a:spcPts val="0"/>
                            </a:spcAft>
                          </a:pPr>
                          <a:r>
                            <a:rPr lang="zh-CN" sz="1050" kern="100">
                              <a:effectLst/>
                            </a:rPr>
                            <a:t>无名指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983333" r="-178109" b="-514286"/>
                          </a:stretch>
                        </a:blipFill>
                      </a:tcPr>
                    </a:tc>
                    <a:tc>
                      <a:txBody>
                        <a:bodyPr/>
                        <a:lstStyle/>
                        <a:p>
                          <a:endParaRPr lang="zh-CN"/>
                        </a:p>
                      </a:txBody>
                      <a:tcPr marL="68580" marR="68580" marT="0" marB="0">
                        <a:blipFill rotWithShape="0">
                          <a:blip r:embed="rId6"/>
                          <a:stretch>
                            <a:fillRect l="-298256" t="-983333" r="-108140" b="-514286"/>
                          </a:stretch>
                        </a:blipFill>
                      </a:tcPr>
                    </a:tc>
                    <a:tc>
                      <a:txBody>
                        <a:bodyPr/>
                        <a:lstStyle/>
                        <a:p>
                          <a:endParaRPr lang="zh-CN"/>
                        </a:p>
                      </a:txBody>
                      <a:tcPr marL="68580" marR="68580" marT="0" marB="0">
                        <a:blipFill rotWithShape="0">
                          <a:blip r:embed="rId6"/>
                          <a:stretch>
                            <a:fillRect l="-374317" t="-983333" r="-1639" b="-514286"/>
                          </a:stretch>
                        </a:blipFill>
                      </a:tcPr>
                    </a:tc>
                  </a:tr>
                  <a:tr h="25400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083333" r="-178109" b="-414286"/>
                          </a:stretch>
                        </a:blipFill>
                      </a:tcPr>
                    </a:tc>
                    <a:tc>
                      <a:txBody>
                        <a:bodyPr/>
                        <a:lstStyle/>
                        <a:p>
                          <a:endParaRPr lang="zh-CN"/>
                        </a:p>
                      </a:txBody>
                      <a:tcPr marL="68580" marR="68580" marT="0" marB="0">
                        <a:blipFill rotWithShape="0">
                          <a:blip r:embed="rId6"/>
                          <a:stretch>
                            <a:fillRect l="-298256" t="-1083333" r="-108140" b="-414286"/>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183333" r="-178109" b="-314286"/>
                          </a:stretch>
                        </a:blipFill>
                      </a:tcPr>
                    </a:tc>
                    <a:tc>
                      <a:txBody>
                        <a:bodyPr/>
                        <a:lstStyle/>
                        <a:p>
                          <a:endParaRPr lang="zh-CN"/>
                        </a:p>
                      </a:txBody>
                      <a:tcPr marL="68580" marR="68580" marT="0" marB="0">
                        <a:blipFill rotWithShape="0">
                          <a:blip r:embed="rId6"/>
                          <a:stretch>
                            <a:fillRect l="-298256" t="-1183333" r="-108140" b="-314286"/>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rowSpan="3">
                      <a:txBody>
                        <a:bodyPr/>
                        <a:lstStyle/>
                        <a:p>
                          <a:pPr algn="ctr">
                            <a:lnSpc>
                              <a:spcPts val="2000"/>
                            </a:lnSpc>
                            <a:spcAft>
                              <a:spcPts val="0"/>
                            </a:spcAft>
                          </a:pPr>
                          <a:r>
                            <a:rPr lang="zh-CN" sz="1050" kern="100">
                              <a:effectLst/>
                            </a:rPr>
                            <a:t>小拇指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5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314634" r="-178109" b="-221951"/>
                          </a:stretch>
                        </a:blipFill>
                      </a:tcPr>
                    </a:tc>
                    <a:tc>
                      <a:txBody>
                        <a:bodyPr/>
                        <a:lstStyle/>
                        <a:p>
                          <a:endParaRPr lang="zh-CN"/>
                        </a:p>
                      </a:txBody>
                      <a:tcPr marL="68580" marR="68580" marT="0" marB="0">
                        <a:blipFill rotWithShape="0">
                          <a:blip r:embed="rId6"/>
                          <a:stretch>
                            <a:fillRect l="-298256" t="-1314634" r="-108140" b="-221951"/>
                          </a:stretch>
                        </a:blipFill>
                      </a:tcPr>
                    </a:tc>
                    <a:tc>
                      <a:txBody>
                        <a:bodyPr/>
                        <a:lstStyle/>
                        <a:p>
                          <a:endParaRPr lang="zh-CN"/>
                        </a:p>
                      </a:txBody>
                      <a:tcPr marL="68580" marR="68580" marT="0" marB="0">
                        <a:blipFill rotWithShape="0">
                          <a:blip r:embed="rId6"/>
                          <a:stretch>
                            <a:fillRect l="-374317" t="-1314634" r="-1639" b="-221951"/>
                          </a:stretch>
                        </a:blipFill>
                      </a:tcPr>
                    </a:tc>
                  </a:tr>
                  <a:tr h="254000">
                    <a:tc vMerge="1">
                      <a:txBody>
                        <a:bodyPr/>
                        <a:lstStyle/>
                        <a:p>
                          <a:endParaRPr lang="zh-CN" altLang="en-US"/>
                        </a:p>
                      </a:txBody>
                      <a:tcPr/>
                    </a:tc>
                    <a:tc>
                      <a:txBody>
                        <a:bodyPr/>
                        <a:lstStyle/>
                        <a:p>
                          <a:pPr algn="ctr">
                            <a:lnSpc>
                              <a:spcPts val="2000"/>
                            </a:lnSpc>
                            <a:spcAft>
                              <a:spcPts val="0"/>
                            </a:spcAft>
                          </a:pPr>
                          <a:r>
                            <a:rPr lang="en-US" sz="105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380952" r="-178109" b="-116667"/>
                          </a:stretch>
                        </a:blipFill>
                      </a:tcPr>
                    </a:tc>
                    <a:tc>
                      <a:txBody>
                        <a:bodyPr/>
                        <a:lstStyle/>
                        <a:p>
                          <a:endParaRPr lang="zh-CN"/>
                        </a:p>
                      </a:txBody>
                      <a:tcPr marL="68580" marR="68580" marT="0" marB="0">
                        <a:blipFill rotWithShape="0">
                          <a:blip r:embed="rId6"/>
                          <a:stretch>
                            <a:fillRect l="-298256" t="-1380952" r="-108140" b="-116667"/>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vMerge="1">
                      <a:txBody>
                        <a:bodyPr/>
                        <a:lstStyle/>
                        <a:p>
                          <a:endParaRPr lang="zh-CN" altLang="en-US"/>
                        </a:p>
                      </a:txBody>
                      <a:tcPr/>
                    </a:tc>
                    <a:tc>
                      <a:txBody>
                        <a:bodyPr/>
                        <a:lstStyle/>
                        <a:p>
                          <a:pPr algn="ctr">
                            <a:lnSpc>
                              <a:spcPts val="2000"/>
                            </a:lnSpc>
                            <a:spcAft>
                              <a:spcPts val="0"/>
                            </a:spcAft>
                          </a:pPr>
                          <a:r>
                            <a:rPr lang="en-US" sz="1050" kern="100">
                              <a:effectLst/>
                            </a:rPr>
                            <a:t>DIP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155224" t="-1480952" r="-178109" b="-16667"/>
                          </a:stretch>
                        </a:blipFill>
                      </a:tcPr>
                    </a:tc>
                    <a:tc>
                      <a:txBody>
                        <a:bodyPr/>
                        <a:lstStyle/>
                        <a:p>
                          <a:endParaRPr lang="zh-CN"/>
                        </a:p>
                      </a:txBody>
                      <a:tcPr marL="68580" marR="68580" marT="0" marB="0">
                        <a:blipFill rotWithShape="0">
                          <a:blip r:embed="rId6"/>
                          <a:stretch>
                            <a:fillRect l="-298256" t="-1480952" r="-108140" b="-16667"/>
                          </a:stretch>
                        </a:blipFill>
                      </a:tcPr>
                    </a:tc>
                    <a:tc>
                      <a:txBody>
                        <a:bodyPr/>
                        <a:lstStyle/>
                        <a:p>
                          <a:pPr algn="ctr">
                            <a:lnSpc>
                              <a:spcPts val="2000"/>
                            </a:lnSpc>
                            <a:spcAft>
                              <a:spcPts val="0"/>
                            </a:spcAft>
                          </a:pPr>
                          <a:r>
                            <a:rPr lang="en-US"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mc:Fallback>
      </mc:AlternateContent>
      <p:sp>
        <p:nvSpPr>
          <p:cNvPr id="9" name="校徽打底"/>
          <p:cNvSpPr/>
          <p:nvPr/>
        </p:nvSpPr>
        <p:spPr>
          <a:xfrm>
            <a:off x="2594996" y="-144438"/>
            <a:ext cx="7002008" cy="7002008"/>
          </a:xfrm>
          <a:prstGeom prst="rect">
            <a:avLst/>
          </a:prstGeom>
          <a:blipFill dpi="0" rotWithShape="1">
            <a:blip r:embed="rId7">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4672126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1" name="矩形 2"/>
          <p:cNvSpPr>
            <a:spLocks noChangeArrowheads="1"/>
          </p:cNvSpPr>
          <p:nvPr/>
        </p:nvSpPr>
        <p:spPr bwMode="auto">
          <a:xfrm>
            <a:off x="784860" y="852488"/>
            <a:ext cx="10147300" cy="427809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二、约束融合的手部姿态跟踪方法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1</a:t>
            </a:r>
            <a:r>
              <a:rPr lang="zh-CN" altLang="en-US" b="1" dirty="0">
                <a:solidFill>
                  <a:prstClr val="black"/>
                </a:solidFill>
                <a:latin typeface="微软雅黑"/>
                <a:cs typeface="+mn-ea"/>
                <a:sym typeface="+mn-lt"/>
              </a:rPr>
              <a:t>、手部约束结构化</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cs typeface="+mn-ea"/>
                <a:sym typeface="+mn-lt"/>
              </a:rPr>
              <a:t>1</a:t>
            </a:r>
            <a:r>
              <a:rPr lang="zh-CN" altLang="en-US" b="1" dirty="0">
                <a:solidFill>
                  <a:prstClr val="black"/>
                </a:solidFill>
                <a:latin typeface="微软雅黑"/>
                <a:cs typeface="+mn-ea"/>
                <a:sym typeface="+mn-lt"/>
              </a:rPr>
              <a:t>）关节弯曲</a:t>
            </a:r>
            <a:r>
              <a:rPr lang="en-US" altLang="zh-CN" b="1" dirty="0">
                <a:solidFill>
                  <a:prstClr val="black"/>
                </a:solidFill>
                <a:latin typeface="微软雅黑"/>
                <a:cs typeface="+mn-ea"/>
                <a:sym typeface="+mn-lt"/>
              </a:rPr>
              <a:t>/</a:t>
            </a:r>
            <a:r>
              <a:rPr lang="zh-CN" altLang="en-US" b="1" dirty="0">
                <a:solidFill>
                  <a:prstClr val="black"/>
                </a:solidFill>
                <a:latin typeface="微软雅黑"/>
                <a:cs typeface="+mn-ea"/>
                <a:sym typeface="+mn-lt"/>
              </a:rPr>
              <a:t>伸展角度约束</a:t>
            </a:r>
            <a:r>
              <a:rPr lang="en-US" altLang="zh-CN" b="1" dirty="0">
                <a:solidFill>
                  <a:prstClr val="black"/>
                </a:solidFill>
                <a:latin typeface="微软雅黑"/>
                <a:cs typeface="+mn-ea"/>
                <a:sym typeface="+mn-lt"/>
              </a:rPr>
              <a:t>			3</a:t>
            </a:r>
            <a:r>
              <a:rPr lang="zh-CN" altLang="en-US" b="1" dirty="0">
                <a:solidFill>
                  <a:prstClr val="black"/>
                </a:solidFill>
                <a:latin typeface="微软雅黑"/>
                <a:cs typeface="+mn-ea"/>
                <a:sym typeface="+mn-lt"/>
              </a:rPr>
              <a:t>）关节外展</a:t>
            </a:r>
            <a:r>
              <a:rPr lang="en-US" altLang="zh-CN" b="1" dirty="0">
                <a:solidFill>
                  <a:prstClr val="black"/>
                </a:solidFill>
                <a:latin typeface="微软雅黑"/>
                <a:cs typeface="+mn-ea"/>
                <a:sym typeface="+mn-lt"/>
              </a:rPr>
              <a:t>/</a:t>
            </a:r>
            <a:r>
              <a:rPr lang="zh-CN" altLang="en-US" b="1" dirty="0">
                <a:solidFill>
                  <a:prstClr val="black"/>
                </a:solidFill>
                <a:latin typeface="微软雅黑"/>
                <a:cs typeface="+mn-ea"/>
                <a:sym typeface="+mn-lt"/>
              </a:rPr>
              <a:t>内收角度约束</a:t>
            </a: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endParaRPr lang="en-US" altLang="zh-CN" b="1" dirty="0">
              <a:solidFill>
                <a:prstClr val="black"/>
              </a:solidFill>
              <a:latin typeface="微软雅黑"/>
              <a:cs typeface="+mn-ea"/>
              <a:sym typeface="+mn-lt"/>
            </a:endParaRPr>
          </a:p>
          <a:p>
            <a:pPr>
              <a:lnSpc>
                <a:spcPct val="150000"/>
              </a:lnSpc>
              <a:defRPr/>
            </a:pPr>
            <a:r>
              <a:rPr lang="en-US" altLang="zh-CN" b="1" dirty="0">
                <a:solidFill>
                  <a:prstClr val="black"/>
                </a:solidFill>
                <a:latin typeface="微软雅黑"/>
                <a:cs typeface="+mn-ea"/>
                <a:sym typeface="+mn-lt"/>
              </a:rPr>
              <a:t>	2</a:t>
            </a:r>
            <a:r>
              <a:rPr lang="zh-CN" altLang="en-US" b="1" dirty="0">
                <a:solidFill>
                  <a:prstClr val="black"/>
                </a:solidFill>
                <a:latin typeface="微软雅黑"/>
                <a:cs typeface="+mn-ea"/>
                <a:sym typeface="+mn-lt"/>
              </a:rPr>
              <a:t>）关节间弯曲</a:t>
            </a:r>
            <a:r>
              <a:rPr lang="en-US" altLang="zh-CN" b="1" dirty="0">
                <a:solidFill>
                  <a:prstClr val="black"/>
                </a:solidFill>
                <a:latin typeface="微软雅黑"/>
                <a:cs typeface="+mn-ea"/>
                <a:sym typeface="+mn-lt"/>
              </a:rPr>
              <a:t>/</a:t>
            </a:r>
            <a:r>
              <a:rPr lang="zh-CN" altLang="en-US" b="1" dirty="0">
                <a:solidFill>
                  <a:prstClr val="black"/>
                </a:solidFill>
                <a:latin typeface="微软雅黑"/>
                <a:cs typeface="+mn-ea"/>
                <a:sym typeface="+mn-lt"/>
              </a:rPr>
              <a:t>伸展角度约束</a:t>
            </a:r>
            <a:r>
              <a:rPr lang="en-US" altLang="zh-CN" b="1" dirty="0">
                <a:solidFill>
                  <a:prstClr val="black"/>
                </a:solidFill>
                <a:latin typeface="微软雅黑"/>
                <a:cs typeface="+mn-ea"/>
                <a:sym typeface="+mn-lt"/>
              </a:rPr>
              <a:t>			4</a:t>
            </a:r>
            <a:r>
              <a:rPr lang="zh-CN" altLang="en-US" b="1" dirty="0">
                <a:solidFill>
                  <a:prstClr val="black"/>
                </a:solidFill>
                <a:latin typeface="微软雅黑"/>
                <a:cs typeface="+mn-ea"/>
                <a:sym typeface="+mn-lt"/>
              </a:rPr>
              <a:t>）关节间外展</a:t>
            </a:r>
            <a:r>
              <a:rPr lang="en-US" altLang="zh-CN" b="1" dirty="0">
                <a:solidFill>
                  <a:prstClr val="black"/>
                </a:solidFill>
                <a:latin typeface="微软雅黑"/>
                <a:cs typeface="+mn-ea"/>
                <a:sym typeface="+mn-lt"/>
              </a:rPr>
              <a:t>/</a:t>
            </a:r>
            <a:r>
              <a:rPr lang="zh-CN" altLang="en-US" b="1" dirty="0">
                <a:solidFill>
                  <a:prstClr val="black"/>
                </a:solidFill>
                <a:latin typeface="微软雅黑"/>
                <a:cs typeface="+mn-ea"/>
                <a:sym typeface="+mn-lt"/>
              </a:rPr>
              <a:t>内收角度约束</a:t>
            </a: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11370088"/>
                  </p:ext>
                </p:extLst>
              </p:nvPr>
            </p:nvGraphicFramePr>
            <p:xfrm>
              <a:off x="694497" y="2574246"/>
              <a:ext cx="5543743" cy="2004695"/>
            </p:xfrm>
            <a:graphic>
              <a:graphicData uri="http://schemas.openxmlformats.org/drawingml/2006/table">
                <a:tbl>
                  <a:tblPr firstRow="1" firstCol="1" bandRow="1">
                    <a:tableStyleId>{BC89EF96-8CEA-46FF-86C4-4CE0E7609802}</a:tableStyleId>
                  </a:tblPr>
                  <a:tblGrid>
                    <a:gridCol w="906956">
                      <a:extLst>
                        <a:ext uri="{9D8B030D-6E8A-4147-A177-3AD203B41FA5}">
                          <a16:colId xmlns:a16="http://schemas.microsoft.com/office/drawing/2014/main" val="20000"/>
                        </a:ext>
                      </a:extLst>
                    </a:gridCol>
                    <a:gridCol w="2000182">
                      <a:extLst>
                        <a:ext uri="{9D8B030D-6E8A-4147-A177-3AD203B41FA5}">
                          <a16:colId xmlns:a16="http://schemas.microsoft.com/office/drawing/2014/main" val="20001"/>
                        </a:ext>
                      </a:extLst>
                    </a:gridCol>
                    <a:gridCol w="818257">
                      <a:extLst>
                        <a:ext uri="{9D8B030D-6E8A-4147-A177-3AD203B41FA5}">
                          <a16:colId xmlns:a16="http://schemas.microsoft.com/office/drawing/2014/main" val="20002"/>
                        </a:ext>
                      </a:extLst>
                    </a:gridCol>
                    <a:gridCol w="1818348">
                      <a:extLst>
                        <a:ext uri="{9D8B030D-6E8A-4147-A177-3AD203B41FA5}">
                          <a16:colId xmlns:a16="http://schemas.microsoft.com/office/drawing/2014/main" val="20003"/>
                        </a:ext>
                      </a:extLst>
                    </a:gridCol>
                  </a:tblGrid>
                  <a:tr h="226695">
                    <a:tc>
                      <a:txBody>
                        <a:bodyPr/>
                        <a:lstStyle/>
                        <a:p>
                          <a:pPr algn="ctr">
                            <a:lnSpc>
                              <a:spcPts val="2000"/>
                            </a:lnSpc>
                            <a:spcAft>
                              <a:spcPts val="0"/>
                            </a:spcAft>
                          </a:pPr>
                          <a:r>
                            <a:rPr lang="zh-CN" sz="1050" kern="100" dirty="0">
                              <a:effectLst/>
                            </a:rPr>
                            <a:t>手指关节</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手指关节</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≤75°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−5°≤∡</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≤80°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−5°≤∡</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≤75°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−30°≤∡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≤90°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zh-CN" altLang="en-US" sz="1050" kern="100">
                                  <a:effectLst/>
                                  <a:latin typeface="Cambria Math" panose="02040503050406030204" pitchFamily="18" charset="0"/>
                                </a:rPr>
                                <m:t>−</m:t>
                              </m:r>
                              <m:r>
                                <a:rPr lang="en-US" sz="1050" kern="100">
                                  <a:effectLst/>
                                  <a:latin typeface="Cambria Math" panose="02040503050406030204" pitchFamily="18" charset="0"/>
                                </a:rPr>
                                <m:t>30°≤∡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≤90°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≤120°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≤110°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−5°≤∡</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≤80°</m:t>
                              </m:r>
                            </m:oMath>
                          </a14:m>
                          <a:r>
                            <a:rPr lang="zh-CN"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−5°≤∡</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≤80°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−30°≤∡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≤90°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−30°≤∡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≤90°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≤135°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≤110°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−5°≤∡</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≤90°</m:t>
                              </m:r>
                            </m:oMath>
                          </a14:m>
                          <a:r>
                            <a:rPr lang="zh-CN"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11370088"/>
                  </p:ext>
                </p:extLst>
              </p:nvPr>
            </p:nvGraphicFramePr>
            <p:xfrm>
              <a:off x="694497" y="2574246"/>
              <a:ext cx="5543743" cy="2004695"/>
            </p:xfrm>
            <a:graphic>
              <a:graphicData uri="http://schemas.openxmlformats.org/drawingml/2006/table">
                <a:tbl>
                  <a:tblPr firstRow="1" firstCol="1" bandRow="1">
                    <a:tableStyleId>{BC89EF96-8CEA-46FF-86C4-4CE0E7609802}</a:tableStyleId>
                  </a:tblPr>
                  <a:tblGrid>
                    <a:gridCol w="906956"/>
                    <a:gridCol w="2000182"/>
                    <a:gridCol w="818257"/>
                    <a:gridCol w="1818348"/>
                  </a:tblGrid>
                  <a:tr h="226695">
                    <a:tc>
                      <a:txBody>
                        <a:bodyPr/>
                        <a:lstStyle/>
                        <a:p>
                          <a:pPr algn="ctr">
                            <a:lnSpc>
                              <a:spcPts val="2000"/>
                            </a:lnSpc>
                            <a:spcAft>
                              <a:spcPts val="0"/>
                            </a:spcAft>
                          </a:pPr>
                          <a:r>
                            <a:rPr lang="zh-CN" sz="1050" kern="100" dirty="0">
                              <a:effectLst/>
                            </a:rPr>
                            <a:t>手指关节</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手指关节</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a:txBody>
                        <a:bodyPr/>
                        <a:lstStyle/>
                        <a:p>
                          <a:endParaRPr lang="zh-CN"/>
                        </a:p>
                      </a:txBody>
                      <a:tcPr marL="68580" marR="68580" marT="0" marB="0">
                        <a:blipFill rotWithShape="0">
                          <a:blip r:embed="rId4"/>
                          <a:stretch>
                            <a:fillRect l="-671" t="-90476" r="-513423" b="-614286"/>
                          </a:stretch>
                        </a:blipFill>
                      </a:tcPr>
                    </a:tc>
                    <a:tc>
                      <a:txBody>
                        <a:bodyPr/>
                        <a:lstStyle/>
                        <a:p>
                          <a:endParaRPr lang="zh-CN"/>
                        </a:p>
                      </a:txBody>
                      <a:tcPr marL="68580" marR="68580" marT="0" marB="0">
                        <a:blipFill rotWithShape="0">
                          <a:blip r:embed="rId4"/>
                          <a:stretch>
                            <a:fillRect l="-45593" t="-90476" r="-132523" b="-614286"/>
                          </a:stretch>
                        </a:blipFill>
                      </a:tcPr>
                    </a:tc>
                    <a:tc>
                      <a:txBody>
                        <a:bodyPr/>
                        <a:lstStyle/>
                        <a:p>
                          <a:endParaRPr lang="zh-CN"/>
                        </a:p>
                      </a:txBody>
                      <a:tcPr marL="68580" marR="68580" marT="0" marB="0">
                        <a:blipFill rotWithShape="0">
                          <a:blip r:embed="rId4"/>
                          <a:stretch>
                            <a:fillRect l="-357463" t="-90476" r="-225373" b="-614286"/>
                          </a:stretch>
                        </a:blipFill>
                      </a:tcPr>
                    </a:tc>
                    <a:tc>
                      <a:txBody>
                        <a:bodyPr/>
                        <a:lstStyle/>
                        <a:p>
                          <a:endParaRPr lang="zh-CN"/>
                        </a:p>
                      </a:txBody>
                      <a:tcPr marL="68580" marR="68580" marT="0" marB="0">
                        <a:blipFill rotWithShape="0">
                          <a:blip r:embed="rId4"/>
                          <a:stretch>
                            <a:fillRect l="-205017" t="-90476" r="-1003" b="-614286"/>
                          </a:stretch>
                        </a:blipFill>
                      </a:tcPr>
                    </a:tc>
                  </a:tr>
                  <a:tr h="254000">
                    <a:tc>
                      <a:txBody>
                        <a:bodyPr/>
                        <a:lstStyle/>
                        <a:p>
                          <a:endParaRPr lang="zh-CN"/>
                        </a:p>
                      </a:txBody>
                      <a:tcPr marL="68580" marR="68580" marT="0" marB="0">
                        <a:blipFill rotWithShape="0">
                          <a:blip r:embed="rId4"/>
                          <a:stretch>
                            <a:fillRect l="-671" t="-190476" r="-513423" b="-514286"/>
                          </a:stretch>
                        </a:blipFill>
                      </a:tcPr>
                    </a:tc>
                    <a:tc>
                      <a:txBody>
                        <a:bodyPr/>
                        <a:lstStyle/>
                        <a:p>
                          <a:endParaRPr lang="zh-CN"/>
                        </a:p>
                      </a:txBody>
                      <a:tcPr marL="68580" marR="68580" marT="0" marB="0">
                        <a:blipFill rotWithShape="0">
                          <a:blip r:embed="rId4"/>
                          <a:stretch>
                            <a:fillRect l="-45593" t="-190476" r="-132523" b="-514286"/>
                          </a:stretch>
                        </a:blipFill>
                      </a:tcPr>
                    </a:tc>
                    <a:tc>
                      <a:txBody>
                        <a:bodyPr/>
                        <a:lstStyle/>
                        <a:p>
                          <a:endParaRPr lang="zh-CN"/>
                        </a:p>
                      </a:txBody>
                      <a:tcPr marL="68580" marR="68580" marT="0" marB="0">
                        <a:blipFill rotWithShape="0">
                          <a:blip r:embed="rId4"/>
                          <a:stretch>
                            <a:fillRect l="-357463" t="-190476" r="-225373" b="-514286"/>
                          </a:stretch>
                        </a:blipFill>
                      </a:tcPr>
                    </a:tc>
                    <a:tc>
                      <a:txBody>
                        <a:bodyPr/>
                        <a:lstStyle/>
                        <a:p>
                          <a:endParaRPr lang="zh-CN"/>
                        </a:p>
                      </a:txBody>
                      <a:tcPr marL="68580" marR="68580" marT="0" marB="0">
                        <a:blipFill rotWithShape="0">
                          <a:blip r:embed="rId4"/>
                          <a:stretch>
                            <a:fillRect l="-205017" t="-190476" r="-1003" b="-514286"/>
                          </a:stretch>
                        </a:blipFill>
                      </a:tcPr>
                    </a:tc>
                  </a:tr>
                  <a:tr h="254000">
                    <a:tc>
                      <a:txBody>
                        <a:bodyPr/>
                        <a:lstStyle/>
                        <a:p>
                          <a:endParaRPr lang="zh-CN"/>
                        </a:p>
                      </a:txBody>
                      <a:tcPr marL="68580" marR="68580" marT="0" marB="0">
                        <a:blipFill rotWithShape="0">
                          <a:blip r:embed="rId4"/>
                          <a:stretch>
                            <a:fillRect l="-671" t="-290476" r="-513423" b="-414286"/>
                          </a:stretch>
                        </a:blipFill>
                      </a:tcPr>
                    </a:tc>
                    <a:tc>
                      <a:txBody>
                        <a:bodyPr/>
                        <a:lstStyle/>
                        <a:p>
                          <a:endParaRPr lang="zh-CN"/>
                        </a:p>
                      </a:txBody>
                      <a:tcPr marL="68580" marR="68580" marT="0" marB="0">
                        <a:blipFill rotWithShape="0">
                          <a:blip r:embed="rId4"/>
                          <a:stretch>
                            <a:fillRect l="-45593" t="-290476" r="-132523" b="-414286"/>
                          </a:stretch>
                        </a:blipFill>
                      </a:tcPr>
                    </a:tc>
                    <a:tc>
                      <a:txBody>
                        <a:bodyPr/>
                        <a:lstStyle/>
                        <a:p>
                          <a:endParaRPr lang="zh-CN"/>
                        </a:p>
                      </a:txBody>
                      <a:tcPr marL="68580" marR="68580" marT="0" marB="0">
                        <a:blipFill rotWithShape="0">
                          <a:blip r:embed="rId4"/>
                          <a:stretch>
                            <a:fillRect l="-357463" t="-290476" r="-225373" b="-414286"/>
                          </a:stretch>
                        </a:blipFill>
                      </a:tcPr>
                    </a:tc>
                    <a:tc>
                      <a:txBody>
                        <a:bodyPr/>
                        <a:lstStyle/>
                        <a:p>
                          <a:endParaRPr lang="zh-CN"/>
                        </a:p>
                      </a:txBody>
                      <a:tcPr marL="68580" marR="68580" marT="0" marB="0">
                        <a:blipFill rotWithShape="0">
                          <a:blip r:embed="rId4"/>
                          <a:stretch>
                            <a:fillRect l="-205017" t="-290476" r="-1003" b="-414286"/>
                          </a:stretch>
                        </a:blipFill>
                      </a:tcPr>
                    </a:tc>
                  </a:tr>
                  <a:tr h="254000">
                    <a:tc>
                      <a:txBody>
                        <a:bodyPr/>
                        <a:lstStyle/>
                        <a:p>
                          <a:endParaRPr lang="zh-CN"/>
                        </a:p>
                      </a:txBody>
                      <a:tcPr marL="68580" marR="68580" marT="0" marB="0">
                        <a:blipFill rotWithShape="0">
                          <a:blip r:embed="rId4"/>
                          <a:stretch>
                            <a:fillRect l="-671" t="-390476" r="-513423" b="-314286"/>
                          </a:stretch>
                        </a:blipFill>
                      </a:tcPr>
                    </a:tc>
                    <a:tc>
                      <a:txBody>
                        <a:bodyPr/>
                        <a:lstStyle/>
                        <a:p>
                          <a:endParaRPr lang="zh-CN"/>
                        </a:p>
                      </a:txBody>
                      <a:tcPr marL="68580" marR="68580" marT="0" marB="0">
                        <a:blipFill rotWithShape="0">
                          <a:blip r:embed="rId4"/>
                          <a:stretch>
                            <a:fillRect l="-45593" t="-390476" r="-132523" b="-314286"/>
                          </a:stretch>
                        </a:blipFill>
                      </a:tcPr>
                    </a:tc>
                    <a:tc>
                      <a:txBody>
                        <a:bodyPr/>
                        <a:lstStyle/>
                        <a:p>
                          <a:endParaRPr lang="zh-CN"/>
                        </a:p>
                      </a:txBody>
                      <a:tcPr marL="68580" marR="68580" marT="0" marB="0">
                        <a:blipFill rotWithShape="0">
                          <a:blip r:embed="rId4"/>
                          <a:stretch>
                            <a:fillRect l="-357463" t="-390476" r="-225373" b="-314286"/>
                          </a:stretch>
                        </a:blipFill>
                      </a:tcPr>
                    </a:tc>
                    <a:tc>
                      <a:txBody>
                        <a:bodyPr/>
                        <a:lstStyle/>
                        <a:p>
                          <a:endParaRPr lang="zh-CN"/>
                        </a:p>
                      </a:txBody>
                      <a:tcPr marL="68580" marR="68580" marT="0" marB="0">
                        <a:blipFill rotWithShape="0">
                          <a:blip r:embed="rId4"/>
                          <a:stretch>
                            <a:fillRect l="-205017" t="-390476" r="-1003" b="-314286"/>
                          </a:stretch>
                        </a:blipFill>
                      </a:tcPr>
                    </a:tc>
                  </a:tr>
                  <a:tr h="254000">
                    <a:tc>
                      <a:txBody>
                        <a:bodyPr/>
                        <a:lstStyle/>
                        <a:p>
                          <a:endParaRPr lang="zh-CN"/>
                        </a:p>
                      </a:txBody>
                      <a:tcPr marL="68580" marR="68580" marT="0" marB="0">
                        <a:blipFill rotWithShape="0">
                          <a:blip r:embed="rId4"/>
                          <a:stretch>
                            <a:fillRect l="-671" t="-502439" r="-513423" b="-221951"/>
                          </a:stretch>
                        </a:blipFill>
                      </a:tcPr>
                    </a:tc>
                    <a:tc>
                      <a:txBody>
                        <a:bodyPr/>
                        <a:lstStyle/>
                        <a:p>
                          <a:endParaRPr lang="zh-CN"/>
                        </a:p>
                      </a:txBody>
                      <a:tcPr marL="68580" marR="68580" marT="0" marB="0">
                        <a:blipFill rotWithShape="0">
                          <a:blip r:embed="rId4"/>
                          <a:stretch>
                            <a:fillRect l="-45593" t="-502439" r="-132523" b="-221951"/>
                          </a:stretch>
                        </a:blipFill>
                      </a:tcPr>
                    </a:tc>
                    <a:tc>
                      <a:txBody>
                        <a:bodyPr/>
                        <a:lstStyle/>
                        <a:p>
                          <a:endParaRPr lang="zh-CN"/>
                        </a:p>
                      </a:txBody>
                      <a:tcPr marL="68580" marR="68580" marT="0" marB="0">
                        <a:blipFill rotWithShape="0">
                          <a:blip r:embed="rId4"/>
                          <a:stretch>
                            <a:fillRect l="-357463" t="-502439" r="-225373" b="-221951"/>
                          </a:stretch>
                        </a:blipFill>
                      </a:tcPr>
                    </a:tc>
                    <a:tc>
                      <a:txBody>
                        <a:bodyPr/>
                        <a:lstStyle/>
                        <a:p>
                          <a:endParaRPr lang="zh-CN"/>
                        </a:p>
                      </a:txBody>
                      <a:tcPr marL="68580" marR="68580" marT="0" marB="0">
                        <a:blipFill rotWithShape="0">
                          <a:blip r:embed="rId4"/>
                          <a:stretch>
                            <a:fillRect l="-205017" t="-502439" r="-1003" b="-221951"/>
                          </a:stretch>
                        </a:blipFill>
                      </a:tcPr>
                    </a:tc>
                  </a:tr>
                  <a:tr h="254000">
                    <a:tc>
                      <a:txBody>
                        <a:bodyPr/>
                        <a:lstStyle/>
                        <a:p>
                          <a:endParaRPr lang="zh-CN"/>
                        </a:p>
                      </a:txBody>
                      <a:tcPr marL="68580" marR="68580" marT="0" marB="0">
                        <a:blipFill rotWithShape="0">
                          <a:blip r:embed="rId4"/>
                          <a:stretch>
                            <a:fillRect l="-671" t="-588095" r="-513423" b="-116667"/>
                          </a:stretch>
                        </a:blipFill>
                      </a:tcPr>
                    </a:tc>
                    <a:tc>
                      <a:txBody>
                        <a:bodyPr/>
                        <a:lstStyle/>
                        <a:p>
                          <a:endParaRPr lang="zh-CN"/>
                        </a:p>
                      </a:txBody>
                      <a:tcPr marL="68580" marR="68580" marT="0" marB="0">
                        <a:blipFill rotWithShape="0">
                          <a:blip r:embed="rId4"/>
                          <a:stretch>
                            <a:fillRect l="-45593" t="-588095" r="-132523" b="-116667"/>
                          </a:stretch>
                        </a:blipFill>
                      </a:tcPr>
                    </a:tc>
                    <a:tc>
                      <a:txBody>
                        <a:bodyPr/>
                        <a:lstStyle/>
                        <a:p>
                          <a:endParaRPr lang="zh-CN"/>
                        </a:p>
                      </a:txBody>
                      <a:tcPr marL="68580" marR="68580" marT="0" marB="0">
                        <a:blipFill rotWithShape="0">
                          <a:blip r:embed="rId4"/>
                          <a:stretch>
                            <a:fillRect l="-357463" t="-588095" r="-225373" b="-116667"/>
                          </a:stretch>
                        </a:blipFill>
                      </a:tcPr>
                    </a:tc>
                    <a:tc>
                      <a:txBody>
                        <a:bodyPr/>
                        <a:lstStyle/>
                        <a:p>
                          <a:endParaRPr lang="zh-CN"/>
                        </a:p>
                      </a:txBody>
                      <a:tcPr marL="68580" marR="68580" marT="0" marB="0">
                        <a:blipFill rotWithShape="0">
                          <a:blip r:embed="rId4"/>
                          <a:stretch>
                            <a:fillRect l="-205017" t="-588095" r="-1003" b="-116667"/>
                          </a:stretch>
                        </a:blipFill>
                      </a:tcPr>
                    </a:tc>
                  </a:tr>
                  <a:tr h="254000">
                    <a:tc>
                      <a:txBody>
                        <a:bodyPr/>
                        <a:lstStyle/>
                        <a:p>
                          <a:endParaRPr lang="zh-CN"/>
                        </a:p>
                      </a:txBody>
                      <a:tcPr marL="68580" marR="68580" marT="0" marB="0">
                        <a:blipFill rotWithShape="0">
                          <a:blip r:embed="rId4"/>
                          <a:stretch>
                            <a:fillRect l="-671" t="-688095" r="-513423" b="-16667"/>
                          </a:stretch>
                        </a:blipFill>
                      </a:tcPr>
                    </a:tc>
                    <a:tc>
                      <a:txBody>
                        <a:bodyPr/>
                        <a:lstStyle/>
                        <a:p>
                          <a:endParaRPr lang="zh-CN"/>
                        </a:p>
                      </a:txBody>
                      <a:tcPr marL="68580" marR="68580" marT="0" marB="0">
                        <a:blipFill rotWithShape="0">
                          <a:blip r:embed="rId4"/>
                          <a:stretch>
                            <a:fillRect l="-45593" t="-688095" r="-132523" b="-16667"/>
                          </a:stretch>
                        </a:blipFill>
                      </a:tcPr>
                    </a:tc>
                    <a:tc>
                      <a:txBody>
                        <a:bodyPr/>
                        <a:lstStyle/>
                        <a:p>
                          <a:endParaRPr lang="zh-CN"/>
                        </a:p>
                      </a:txBody>
                      <a:tcPr marL="68580" marR="68580" marT="0" marB="0">
                        <a:blipFill rotWithShape="0">
                          <a:blip r:embed="rId4"/>
                          <a:stretch>
                            <a:fillRect l="-357463" t="-688095" r="-225373" b="-16667"/>
                          </a:stretch>
                        </a:blipFill>
                      </a:tcPr>
                    </a:tc>
                    <a:tc>
                      <a:txBody>
                        <a:bodyPr/>
                        <a:lstStyle/>
                        <a:p>
                          <a:endParaRPr lang="zh-CN"/>
                        </a:p>
                      </a:txBody>
                      <a:tcPr marL="68580" marR="68580" marT="0" marB="0">
                        <a:blipFill rotWithShape="0">
                          <a:blip r:embed="rId4"/>
                          <a:stretch>
                            <a:fillRect l="-205017" t="-688095" r="-1003" b="-16667"/>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955108390"/>
                  </p:ext>
                </p:extLst>
              </p:nvPr>
            </p:nvGraphicFramePr>
            <p:xfrm>
              <a:off x="694497" y="4988211"/>
              <a:ext cx="5543743" cy="1765046"/>
            </p:xfrm>
            <a:graphic>
              <a:graphicData uri="http://schemas.openxmlformats.org/drawingml/2006/table">
                <a:tbl>
                  <a:tblPr firstRow="1" firstCol="1" bandRow="1">
                    <a:tableStyleId>{BC89EF96-8CEA-46FF-86C4-4CE0E7609802}</a:tableStyleId>
                  </a:tblPr>
                  <a:tblGrid>
                    <a:gridCol w="552157">
                      <a:extLst>
                        <a:ext uri="{9D8B030D-6E8A-4147-A177-3AD203B41FA5}">
                          <a16:colId xmlns:a16="http://schemas.microsoft.com/office/drawing/2014/main" val="20000"/>
                        </a:ext>
                      </a:extLst>
                    </a:gridCol>
                    <a:gridCol w="554374">
                      <a:extLst>
                        <a:ext uri="{9D8B030D-6E8A-4147-A177-3AD203B41FA5}">
                          <a16:colId xmlns:a16="http://schemas.microsoft.com/office/drawing/2014/main" val="20001"/>
                        </a:ext>
                      </a:extLst>
                    </a:gridCol>
                    <a:gridCol w="1579967">
                      <a:extLst>
                        <a:ext uri="{9D8B030D-6E8A-4147-A177-3AD203B41FA5}">
                          <a16:colId xmlns:a16="http://schemas.microsoft.com/office/drawing/2014/main" val="20002"/>
                        </a:ext>
                      </a:extLst>
                    </a:gridCol>
                    <a:gridCol w="606485">
                      <a:extLst>
                        <a:ext uri="{9D8B030D-6E8A-4147-A177-3AD203B41FA5}">
                          <a16:colId xmlns:a16="http://schemas.microsoft.com/office/drawing/2014/main" val="20003"/>
                        </a:ext>
                      </a:extLst>
                    </a:gridCol>
                    <a:gridCol w="607594">
                      <a:extLst>
                        <a:ext uri="{9D8B030D-6E8A-4147-A177-3AD203B41FA5}">
                          <a16:colId xmlns:a16="http://schemas.microsoft.com/office/drawing/2014/main" val="20004"/>
                        </a:ext>
                      </a:extLst>
                    </a:gridCol>
                    <a:gridCol w="1643166">
                      <a:extLst>
                        <a:ext uri="{9D8B030D-6E8A-4147-A177-3AD203B41FA5}">
                          <a16:colId xmlns:a16="http://schemas.microsoft.com/office/drawing/2014/main" val="20005"/>
                        </a:ext>
                      </a:extLst>
                    </a:gridCol>
                  </a:tblGrid>
                  <a:tr h="254000">
                    <a:tc>
                      <a:txBody>
                        <a:bodyPr/>
                        <a:lstStyle/>
                        <a:p>
                          <a:pPr algn="ctr">
                            <a:lnSpc>
                              <a:spcPts val="2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关节</a:t>
                          </a:r>
                          <a:r>
                            <a:rPr lang="en-US" sz="10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关节</a:t>
                          </a:r>
                          <a:r>
                            <a:rPr lang="en-US" sz="10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375793">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dip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=0.79∡</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pip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m:t>
                                </m:r>
                                <m:f>
                                  <m:fPr>
                                    <m:ctrlPr>
                                      <a:rPr lang="zh-CN" sz="1000" i="1" kern="100">
                                        <a:effectLst/>
                                        <a:latin typeface="Cambria Math" panose="02040503050406030204" pitchFamily="18" charset="0"/>
                                      </a:rPr>
                                    </m:ctrlPr>
                                  </m:fPr>
                                  <m:num>
                                    <m:r>
                                      <a:rPr lang="en-US" sz="1000" kern="100">
                                        <a:effectLst/>
                                        <a:latin typeface="Cambria Math" panose="02040503050406030204" pitchFamily="18" charset="0"/>
                                      </a:rPr>
                                      <m:t>2</m:t>
                                    </m:r>
                                  </m:num>
                                  <m:den>
                                    <m:r>
                                      <a:rPr lang="en-US" sz="1000" kern="100">
                                        <a:effectLst/>
                                        <a:latin typeface="Cambria Math" panose="02040503050406030204" pitchFamily="18" charset="0"/>
                                      </a:rPr>
                                      <m:t>3</m:t>
                                    </m:r>
                                  </m:den>
                                </m:f>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373253">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dip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=0.88∡</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pip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m:t>
                                </m:r>
                                <m:f>
                                  <m:fPr>
                                    <m:ctrlPr>
                                      <a:rPr lang="zh-CN" sz="1000" i="1" kern="100">
                                        <a:effectLst/>
                                        <a:latin typeface="Cambria Math" panose="02040503050406030204" pitchFamily="18" charset="0"/>
                                      </a:rPr>
                                    </m:ctrlPr>
                                  </m:fPr>
                                  <m:num>
                                    <m:r>
                                      <a:rPr lang="en-US" sz="1000" kern="100">
                                        <a:effectLst/>
                                        <a:latin typeface="Cambria Math" panose="02040503050406030204" pitchFamily="18" charset="0"/>
                                      </a:rPr>
                                      <m:t>7</m:t>
                                    </m:r>
                                  </m:num>
                                  <m:den>
                                    <m:r>
                                      <a:rPr lang="en-US" sz="1000" kern="100">
                                        <a:effectLst/>
                                        <a:latin typeface="Cambria Math" panose="02040503050406030204" pitchFamily="18" charset="0"/>
                                      </a:rPr>
                                      <m:t>12</m:t>
                                    </m:r>
                                  </m:den>
                                </m:f>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dip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=0.88∡</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pip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zh-CN" altLang="en-US" sz="1000" kern="100">
                                    <a:effectLst/>
                                    <a:latin typeface="Cambria Math" panose="02040503050406030204" pitchFamily="18" charset="0"/>
                                  </a:rPr>
                                  <m:t>−</m:t>
                                </m:r>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𝑀</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&lt;60°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𝐼</m:t>
                                    </m:r>
                                  </m:e>
                                  <m:sub>
                                    <m:r>
                                      <m:rPr>
                                        <m:sty m:val="p"/>
                                      </m:rPr>
                                      <a:rPr lang="en-US" sz="100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𝐼</m:t>
                                    </m:r>
                                  </m:e>
                                  <m:sub>
                                    <m:r>
                                      <m:rPr>
                                        <m:sty m:val="p"/>
                                      </m:rPr>
                                      <a:rPr lang="en-US" sz="100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𝐼</m:t>
                                    </m:r>
                                  </m:e>
                                  <m:sub>
                                    <m:r>
                                      <m:rPr>
                                        <m:sty m:val="p"/>
                                      </m:rPr>
                                      <a:rPr lang="en-US" sz="1000" kern="100">
                                        <a:effectLst/>
                                        <a:latin typeface="Cambria Math" panose="02040503050406030204" pitchFamily="18" charset="0"/>
                                      </a:rPr>
                                      <m:t>dip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=0.88∡</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𝐼</m:t>
                                    </m:r>
                                  </m:e>
                                  <m:sub>
                                    <m:r>
                                      <m:rPr>
                                        <m:sty m:val="p"/>
                                      </m:rPr>
                                      <a:rPr lang="en-US" sz="1000" kern="100">
                                        <a:effectLst/>
                                        <a:latin typeface="Cambria Math" panose="02040503050406030204" pitchFamily="18" charset="0"/>
                                      </a:rPr>
                                      <m:t>pip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𝐿</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zh-CN" altLang="en-US" sz="1000" kern="100">
                                    <a:effectLst/>
                                    <a:latin typeface="Cambria Math" panose="02040503050406030204" pitchFamily="18" charset="0"/>
                                  </a:rPr>
                                  <m:t>−</m:t>
                                </m:r>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𝑅</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&lt;50°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254000">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𝑇</m:t>
                                    </m:r>
                                  </m:e>
                                  <m:sub>
                                    <m:r>
                                      <m:rPr>
                                        <m:sty m:val="p"/>
                                      </m:rPr>
                                      <a:rPr lang="en-US" sz="1000" kern="100">
                                        <a:effectLst/>
                                        <a:latin typeface="Cambria Math" panose="02040503050406030204" pitchFamily="18" charset="0"/>
                                      </a:rPr>
                                      <m:t>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𝑇</m:t>
                                    </m:r>
                                  </m:e>
                                  <m:sub>
                                    <m:r>
                                      <m:rPr>
                                        <m:sty m:val="p"/>
                                      </m:rPr>
                                      <a:rPr lang="en-US" sz="100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00" kern="100">
                                    <a:effectLst/>
                                    <a:latin typeface="Cambria Math" panose="02040503050406030204" pitchFamily="18" charset="0"/>
                                  </a:rPr>
                                  <m:t>∡</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𝑇</m:t>
                                    </m:r>
                                  </m:e>
                                  <m:sub>
                                    <m:r>
                                      <m:rPr>
                                        <m:sty m:val="p"/>
                                      </m:rPr>
                                      <a:rPr lang="en-US" sz="1000" kern="100">
                                        <a:effectLst/>
                                        <a:latin typeface="Cambria Math" panose="02040503050406030204" pitchFamily="18" charset="0"/>
                                      </a:rPr>
                                      <m:t>ip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r>
                                  <a:rPr lang="en-US" sz="1000" kern="100">
                                    <a:effectLst/>
                                    <a:latin typeface="Cambria Math" panose="02040503050406030204" pitchFamily="18" charset="0"/>
                                  </a:rPr>
                                  <m:t>=0.77∡</m:t>
                                </m:r>
                                <m:sSubSup>
                                  <m:sSubSupPr>
                                    <m:ctrlPr>
                                      <a:rPr lang="zh-CN" sz="1000" i="1" kern="100">
                                        <a:effectLst/>
                                        <a:latin typeface="Cambria Math" panose="02040503050406030204" pitchFamily="18" charset="0"/>
                                      </a:rPr>
                                    </m:ctrlPr>
                                  </m:sSubSupPr>
                                  <m:e>
                                    <m:r>
                                      <a:rPr lang="en-US" sz="1000" kern="100">
                                        <a:effectLst/>
                                        <a:latin typeface="Cambria Math" panose="02040503050406030204" pitchFamily="18" charset="0"/>
                                      </a:rPr>
                                      <m:t>𝑇</m:t>
                                    </m:r>
                                  </m:e>
                                  <m:sub>
                                    <m:r>
                                      <m:rPr>
                                        <m:sty m:val="p"/>
                                      </m:rPr>
                                      <a:rPr lang="en-US" sz="1000" kern="100">
                                        <a:effectLst/>
                                        <a:latin typeface="Cambria Math" panose="02040503050406030204" pitchFamily="18" charset="0"/>
                                      </a:rPr>
                                      <m:t>mcp</m:t>
                                    </m:r>
                                  </m:sub>
                                  <m:sup>
                                    <m:r>
                                      <m:rPr>
                                        <m:sty m:val="p"/>
                                      </m:rPr>
                                      <a:rPr lang="en-US" sz="1000" kern="100">
                                        <a:effectLst/>
                                        <a:latin typeface="Cambria Math" panose="02040503050406030204" pitchFamily="18" charset="0"/>
                                      </a:rPr>
                                      <m:t>f</m:t>
                                    </m:r>
                                    <m:r>
                                      <a:rPr lang="en-US" sz="1000" kern="100">
                                        <a:effectLst/>
                                        <a:latin typeface="Cambria Math" panose="02040503050406030204" pitchFamily="18" charset="0"/>
                                      </a:rPr>
                                      <m:t>/</m:t>
                                    </m:r>
                                    <m:r>
                                      <m:rPr>
                                        <m:sty m:val="p"/>
                                      </m:rPr>
                                      <a:rPr lang="en-US" sz="100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955108390"/>
                  </p:ext>
                </p:extLst>
              </p:nvPr>
            </p:nvGraphicFramePr>
            <p:xfrm>
              <a:off x="694497" y="4988211"/>
              <a:ext cx="5543743" cy="1765046"/>
            </p:xfrm>
            <a:graphic>
              <a:graphicData uri="http://schemas.openxmlformats.org/drawingml/2006/table">
                <a:tbl>
                  <a:tblPr firstRow="1" firstCol="1" bandRow="1">
                    <a:tableStyleId>{BC89EF96-8CEA-46FF-86C4-4CE0E7609802}</a:tableStyleId>
                  </a:tblPr>
                  <a:tblGrid>
                    <a:gridCol w="552157"/>
                    <a:gridCol w="554374"/>
                    <a:gridCol w="1579967"/>
                    <a:gridCol w="606485"/>
                    <a:gridCol w="607594"/>
                    <a:gridCol w="1643166"/>
                  </a:tblGrid>
                  <a:tr h="254000">
                    <a:tc>
                      <a:txBody>
                        <a:bodyPr/>
                        <a:lstStyle/>
                        <a:p>
                          <a:pPr algn="ctr">
                            <a:lnSpc>
                              <a:spcPts val="2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关节</a:t>
                          </a:r>
                          <a:r>
                            <a:rPr lang="en-US" sz="10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dirty="0">
                              <a:effectLst/>
                            </a:rPr>
                            <a:t>关节</a:t>
                          </a:r>
                          <a:r>
                            <a:rPr lang="en-US" sz="100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关节</a:t>
                          </a:r>
                          <a:r>
                            <a:rPr lang="en-US" sz="10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r>
                  <a:tr h="375793">
                    <a:tc>
                      <a:txBody>
                        <a:bodyPr/>
                        <a:lstStyle/>
                        <a:p>
                          <a:endParaRPr lang="zh-CN"/>
                        </a:p>
                      </a:txBody>
                      <a:tcPr marL="68580" marR="68580" marT="0" marB="0" anchor="ctr">
                        <a:blipFill rotWithShape="0">
                          <a:blip r:embed="rId5"/>
                          <a:stretch>
                            <a:fillRect l="-1099" t="-70492" r="-904396" b="-316393"/>
                          </a:stretch>
                        </a:blipFill>
                      </a:tcPr>
                    </a:tc>
                    <a:tc>
                      <a:txBody>
                        <a:bodyPr/>
                        <a:lstStyle/>
                        <a:p>
                          <a:endParaRPr lang="zh-CN"/>
                        </a:p>
                      </a:txBody>
                      <a:tcPr marL="68580" marR="68580" marT="0" marB="0" anchor="ctr">
                        <a:blipFill rotWithShape="0">
                          <a:blip r:embed="rId5"/>
                          <a:stretch>
                            <a:fillRect l="-101099" t="-70492" r="-804396" b="-316393"/>
                          </a:stretch>
                        </a:blipFill>
                      </a:tcPr>
                    </a:tc>
                    <a:tc>
                      <a:txBody>
                        <a:bodyPr/>
                        <a:lstStyle/>
                        <a:p>
                          <a:endParaRPr lang="zh-CN"/>
                        </a:p>
                      </a:txBody>
                      <a:tcPr marL="68580" marR="68580" marT="0" marB="0" anchor="ctr">
                        <a:blipFill rotWithShape="0">
                          <a:blip r:embed="rId5"/>
                          <a:stretch>
                            <a:fillRect l="-70656" t="-70492" r="-182625" b="-316393"/>
                          </a:stretch>
                        </a:blipFill>
                      </a:tcPr>
                    </a:tc>
                    <a:tc>
                      <a:txBody>
                        <a:bodyPr/>
                        <a:lstStyle/>
                        <a:p>
                          <a:endParaRPr lang="zh-CN"/>
                        </a:p>
                      </a:txBody>
                      <a:tcPr marL="68580" marR="68580" marT="0" marB="0" anchor="ctr">
                        <a:blipFill rotWithShape="0">
                          <a:blip r:embed="rId5"/>
                          <a:stretch>
                            <a:fillRect l="-442000" t="-70492" r="-373000" b="-316393"/>
                          </a:stretch>
                        </a:blipFill>
                      </a:tcPr>
                    </a:tc>
                    <a:tc>
                      <a:txBody>
                        <a:bodyPr/>
                        <a:lstStyle/>
                        <a:p>
                          <a:endParaRPr lang="zh-CN"/>
                        </a:p>
                      </a:txBody>
                      <a:tcPr marL="68580" marR="68580" marT="0" marB="0" anchor="ctr">
                        <a:blipFill rotWithShape="0">
                          <a:blip r:embed="rId5"/>
                          <a:stretch>
                            <a:fillRect l="-542000" t="-70492" r="-273000" b="-316393"/>
                          </a:stretch>
                        </a:blipFill>
                      </a:tcPr>
                    </a:tc>
                    <a:tc>
                      <a:txBody>
                        <a:bodyPr/>
                        <a:lstStyle/>
                        <a:p>
                          <a:endParaRPr lang="zh-CN"/>
                        </a:p>
                      </a:txBody>
                      <a:tcPr marL="68580" marR="68580" marT="0" marB="0" anchor="ctr">
                        <a:blipFill rotWithShape="0">
                          <a:blip r:embed="rId5"/>
                          <a:stretch>
                            <a:fillRect l="-237778" t="-70492" r="-1111" b="-316393"/>
                          </a:stretch>
                        </a:blipFill>
                      </a:tcPr>
                    </a:tc>
                  </a:tr>
                  <a:tr h="373253">
                    <a:tc>
                      <a:txBody>
                        <a:bodyPr/>
                        <a:lstStyle/>
                        <a:p>
                          <a:endParaRPr lang="zh-CN"/>
                        </a:p>
                      </a:txBody>
                      <a:tcPr marL="68580" marR="68580" marT="0" marB="0" anchor="ctr">
                        <a:blipFill rotWithShape="0">
                          <a:blip r:embed="rId5"/>
                          <a:stretch>
                            <a:fillRect l="-1099" t="-167742" r="-904396" b="-211290"/>
                          </a:stretch>
                        </a:blipFill>
                      </a:tcPr>
                    </a:tc>
                    <a:tc>
                      <a:txBody>
                        <a:bodyPr/>
                        <a:lstStyle/>
                        <a:p>
                          <a:endParaRPr lang="zh-CN"/>
                        </a:p>
                      </a:txBody>
                      <a:tcPr marL="68580" marR="68580" marT="0" marB="0" anchor="ctr">
                        <a:blipFill rotWithShape="0">
                          <a:blip r:embed="rId5"/>
                          <a:stretch>
                            <a:fillRect l="-101099" t="-167742" r="-804396" b="-211290"/>
                          </a:stretch>
                        </a:blipFill>
                      </a:tcPr>
                    </a:tc>
                    <a:tc>
                      <a:txBody>
                        <a:bodyPr/>
                        <a:lstStyle/>
                        <a:p>
                          <a:endParaRPr lang="zh-CN"/>
                        </a:p>
                      </a:txBody>
                      <a:tcPr marL="68580" marR="68580" marT="0" marB="0" anchor="ctr">
                        <a:blipFill rotWithShape="0">
                          <a:blip r:embed="rId5"/>
                          <a:stretch>
                            <a:fillRect l="-70656" t="-167742" r="-182625" b="-211290"/>
                          </a:stretch>
                        </a:blipFill>
                      </a:tcPr>
                    </a:tc>
                    <a:tc>
                      <a:txBody>
                        <a:bodyPr/>
                        <a:lstStyle/>
                        <a:p>
                          <a:endParaRPr lang="zh-CN"/>
                        </a:p>
                      </a:txBody>
                      <a:tcPr marL="68580" marR="68580" marT="0" marB="0" anchor="ctr">
                        <a:blipFill rotWithShape="0">
                          <a:blip r:embed="rId5"/>
                          <a:stretch>
                            <a:fillRect l="-442000" t="-167742" r="-373000" b="-211290"/>
                          </a:stretch>
                        </a:blipFill>
                      </a:tcPr>
                    </a:tc>
                    <a:tc>
                      <a:txBody>
                        <a:bodyPr/>
                        <a:lstStyle/>
                        <a:p>
                          <a:endParaRPr lang="zh-CN"/>
                        </a:p>
                      </a:txBody>
                      <a:tcPr marL="68580" marR="68580" marT="0" marB="0" anchor="ctr">
                        <a:blipFill rotWithShape="0">
                          <a:blip r:embed="rId5"/>
                          <a:stretch>
                            <a:fillRect l="-542000" t="-167742" r="-273000" b="-211290"/>
                          </a:stretch>
                        </a:blipFill>
                      </a:tcPr>
                    </a:tc>
                    <a:tc>
                      <a:txBody>
                        <a:bodyPr/>
                        <a:lstStyle/>
                        <a:p>
                          <a:endParaRPr lang="zh-CN"/>
                        </a:p>
                      </a:txBody>
                      <a:tcPr marL="68580" marR="68580" marT="0" marB="0" anchor="ctr">
                        <a:blipFill rotWithShape="0">
                          <a:blip r:embed="rId5"/>
                          <a:stretch>
                            <a:fillRect l="-237778" t="-167742" r="-1111" b="-211290"/>
                          </a:stretch>
                        </a:blipFill>
                      </a:tcPr>
                    </a:tc>
                  </a:tr>
                  <a:tr h="254000">
                    <a:tc>
                      <a:txBody>
                        <a:bodyPr/>
                        <a:lstStyle/>
                        <a:p>
                          <a:endParaRPr lang="zh-CN"/>
                        </a:p>
                      </a:txBody>
                      <a:tcPr marL="68580" marR="68580" marT="0" marB="0" anchor="ctr">
                        <a:blipFill rotWithShape="0">
                          <a:blip r:embed="rId5"/>
                          <a:stretch>
                            <a:fillRect l="-1099" t="-395238" r="-904396" b="-211905"/>
                          </a:stretch>
                        </a:blipFill>
                      </a:tcPr>
                    </a:tc>
                    <a:tc>
                      <a:txBody>
                        <a:bodyPr/>
                        <a:lstStyle/>
                        <a:p>
                          <a:endParaRPr lang="zh-CN"/>
                        </a:p>
                      </a:txBody>
                      <a:tcPr marL="68580" marR="68580" marT="0" marB="0" anchor="ctr">
                        <a:blipFill rotWithShape="0">
                          <a:blip r:embed="rId5"/>
                          <a:stretch>
                            <a:fillRect l="-101099" t="-395238" r="-804396" b="-211905"/>
                          </a:stretch>
                        </a:blipFill>
                      </a:tcPr>
                    </a:tc>
                    <a:tc>
                      <a:txBody>
                        <a:bodyPr/>
                        <a:lstStyle/>
                        <a:p>
                          <a:endParaRPr lang="zh-CN"/>
                        </a:p>
                      </a:txBody>
                      <a:tcPr marL="68580" marR="68580" marT="0" marB="0" anchor="ctr">
                        <a:blipFill rotWithShape="0">
                          <a:blip r:embed="rId5"/>
                          <a:stretch>
                            <a:fillRect l="-70656" t="-395238" r="-182625" b="-211905"/>
                          </a:stretch>
                        </a:blipFill>
                      </a:tcPr>
                    </a:tc>
                    <a:tc>
                      <a:txBody>
                        <a:bodyPr/>
                        <a:lstStyle/>
                        <a:p>
                          <a:endParaRPr lang="zh-CN"/>
                        </a:p>
                      </a:txBody>
                      <a:tcPr marL="68580" marR="68580" marT="0" marB="0">
                        <a:blipFill rotWithShape="0">
                          <a:blip r:embed="rId5"/>
                          <a:stretch>
                            <a:fillRect l="-442000" t="-395238" r="-373000" b="-211905"/>
                          </a:stretch>
                        </a:blipFill>
                      </a:tcPr>
                    </a:tc>
                    <a:tc>
                      <a:txBody>
                        <a:bodyPr/>
                        <a:lstStyle/>
                        <a:p>
                          <a:endParaRPr lang="zh-CN"/>
                        </a:p>
                      </a:txBody>
                      <a:tcPr marL="68580" marR="68580" marT="0" marB="0">
                        <a:blipFill rotWithShape="0">
                          <a:blip r:embed="rId5"/>
                          <a:stretch>
                            <a:fillRect l="-542000" t="-395238" r="-273000" b="-211905"/>
                          </a:stretch>
                        </a:blipFill>
                      </a:tcPr>
                    </a:tc>
                    <a:tc>
                      <a:txBody>
                        <a:bodyPr/>
                        <a:lstStyle/>
                        <a:p>
                          <a:endParaRPr lang="zh-CN"/>
                        </a:p>
                      </a:txBody>
                      <a:tcPr marL="68580" marR="68580" marT="0" marB="0" anchor="ctr">
                        <a:blipFill rotWithShape="0">
                          <a:blip r:embed="rId5"/>
                          <a:stretch>
                            <a:fillRect l="-237778" t="-395238" r="-1111" b="-211905"/>
                          </a:stretch>
                        </a:blipFill>
                      </a:tcPr>
                    </a:tc>
                  </a:tr>
                  <a:tr h="254000">
                    <a:tc>
                      <a:txBody>
                        <a:bodyPr/>
                        <a:lstStyle/>
                        <a:p>
                          <a:endParaRPr lang="zh-CN"/>
                        </a:p>
                      </a:txBody>
                      <a:tcPr marL="68580" marR="68580" marT="0" marB="0" anchor="ctr">
                        <a:blipFill rotWithShape="0">
                          <a:blip r:embed="rId5"/>
                          <a:stretch>
                            <a:fillRect l="-1099" t="-507317" r="-904396" b="-117073"/>
                          </a:stretch>
                        </a:blipFill>
                      </a:tcPr>
                    </a:tc>
                    <a:tc>
                      <a:txBody>
                        <a:bodyPr/>
                        <a:lstStyle/>
                        <a:p>
                          <a:endParaRPr lang="zh-CN"/>
                        </a:p>
                      </a:txBody>
                      <a:tcPr marL="68580" marR="68580" marT="0" marB="0" anchor="ctr">
                        <a:blipFill rotWithShape="0">
                          <a:blip r:embed="rId5"/>
                          <a:stretch>
                            <a:fillRect l="-101099" t="-507317" r="-804396" b="-117073"/>
                          </a:stretch>
                        </a:blipFill>
                      </a:tcPr>
                    </a:tc>
                    <a:tc>
                      <a:txBody>
                        <a:bodyPr/>
                        <a:lstStyle/>
                        <a:p>
                          <a:endParaRPr lang="zh-CN"/>
                        </a:p>
                      </a:txBody>
                      <a:tcPr marL="68580" marR="68580" marT="0" marB="0" anchor="ctr">
                        <a:blipFill rotWithShape="0">
                          <a:blip r:embed="rId5"/>
                          <a:stretch>
                            <a:fillRect l="-70656" t="-507317" r="-182625" b="-117073"/>
                          </a:stretch>
                        </a:blipFill>
                      </a:tcPr>
                    </a:tc>
                    <a:tc>
                      <a:txBody>
                        <a:bodyPr/>
                        <a:lstStyle/>
                        <a:p>
                          <a:endParaRPr lang="zh-CN"/>
                        </a:p>
                      </a:txBody>
                      <a:tcPr marL="68580" marR="68580" marT="0" marB="0">
                        <a:blipFill rotWithShape="0">
                          <a:blip r:embed="rId5"/>
                          <a:stretch>
                            <a:fillRect l="-442000" t="-507317" r="-373000" b="-117073"/>
                          </a:stretch>
                        </a:blipFill>
                      </a:tcPr>
                    </a:tc>
                    <a:tc>
                      <a:txBody>
                        <a:bodyPr/>
                        <a:lstStyle/>
                        <a:p>
                          <a:endParaRPr lang="zh-CN"/>
                        </a:p>
                      </a:txBody>
                      <a:tcPr marL="68580" marR="68580" marT="0" marB="0">
                        <a:blipFill rotWithShape="0">
                          <a:blip r:embed="rId5"/>
                          <a:stretch>
                            <a:fillRect l="-542000" t="-507317" r="-273000" b="-117073"/>
                          </a:stretch>
                        </a:blipFill>
                      </a:tcPr>
                    </a:tc>
                    <a:tc>
                      <a:txBody>
                        <a:bodyPr/>
                        <a:lstStyle/>
                        <a:p>
                          <a:endParaRPr lang="zh-CN"/>
                        </a:p>
                      </a:txBody>
                      <a:tcPr marL="68580" marR="68580" marT="0" marB="0" anchor="ctr">
                        <a:blipFill rotWithShape="0">
                          <a:blip r:embed="rId5"/>
                          <a:stretch>
                            <a:fillRect l="-237778" t="-507317" r="-1111" b="-117073"/>
                          </a:stretch>
                        </a:blipFill>
                      </a:tcPr>
                    </a:tc>
                  </a:tr>
                  <a:tr h="254000">
                    <a:tc>
                      <a:txBody>
                        <a:bodyPr/>
                        <a:lstStyle/>
                        <a:p>
                          <a:endParaRPr lang="zh-CN"/>
                        </a:p>
                      </a:txBody>
                      <a:tcPr marL="68580" marR="68580" marT="0" marB="0" anchor="ctr">
                        <a:blipFill rotWithShape="0">
                          <a:blip r:embed="rId5"/>
                          <a:stretch>
                            <a:fillRect l="-1099" t="-592857" r="-904396" b="-14286"/>
                          </a:stretch>
                        </a:blipFill>
                      </a:tcPr>
                    </a:tc>
                    <a:tc>
                      <a:txBody>
                        <a:bodyPr/>
                        <a:lstStyle/>
                        <a:p>
                          <a:endParaRPr lang="zh-CN"/>
                        </a:p>
                      </a:txBody>
                      <a:tcPr marL="68580" marR="68580" marT="0" marB="0" anchor="ctr">
                        <a:blipFill rotWithShape="0">
                          <a:blip r:embed="rId5"/>
                          <a:stretch>
                            <a:fillRect l="-101099" t="-592857" r="-804396" b="-14286"/>
                          </a:stretch>
                        </a:blipFill>
                      </a:tcPr>
                    </a:tc>
                    <a:tc>
                      <a:txBody>
                        <a:bodyPr/>
                        <a:lstStyle/>
                        <a:p>
                          <a:endParaRPr lang="zh-CN"/>
                        </a:p>
                      </a:txBody>
                      <a:tcPr marL="68580" marR="68580" marT="0" marB="0" anchor="ctr">
                        <a:blipFill rotWithShape="0">
                          <a:blip r:embed="rId5"/>
                          <a:stretch>
                            <a:fillRect l="-70656" t="-592857" r="-182625" b="-14286"/>
                          </a:stretch>
                        </a:blipFill>
                      </a:tcPr>
                    </a:tc>
                    <a:tc>
                      <a:txBody>
                        <a:bodyPr/>
                        <a:lstStyle/>
                        <a:p>
                          <a:pPr algn="ctr">
                            <a:lnSpc>
                              <a:spcPts val="2000"/>
                            </a:lnSpc>
                            <a:spcAft>
                              <a:spcPts val="0"/>
                            </a:spcAft>
                          </a:pPr>
                          <a:r>
                            <a:rPr lang="en-US" sz="10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mc:Fallback>
      </mc:AlternateContent>
      <mc:AlternateContent xmlns:mc="http://schemas.openxmlformats.org/markup-compatibility/2006" xmlns:a14="http://schemas.microsoft.com/office/drawing/2010/main">
        <mc:Choice Requires="a14">
          <p:graphicFrame>
            <p:nvGraphicFramePr>
              <p:cNvPr id="14" name="表格 13"/>
              <p:cNvGraphicFramePr>
                <a:graphicFrameLocks noGrp="1"/>
              </p:cNvGraphicFramePr>
              <p:nvPr>
                <p:extLst>
                  <p:ext uri="{D42A27DB-BD31-4B8C-83A1-F6EECF244321}">
                    <p14:modId xmlns:p14="http://schemas.microsoft.com/office/powerpoint/2010/main" val="765434273"/>
                  </p:ext>
                </p:extLst>
              </p:nvPr>
            </p:nvGraphicFramePr>
            <p:xfrm>
              <a:off x="7580823" y="2731294"/>
              <a:ext cx="3916680" cy="1413512"/>
            </p:xfrm>
            <a:graphic>
              <a:graphicData uri="http://schemas.openxmlformats.org/drawingml/2006/table">
                <a:tbl>
                  <a:tblPr firstRow="1" firstCol="1" bandRow="1">
                    <a:tableStyleId>{BC89EF96-8CEA-46FF-86C4-4CE0E7609802}</a:tableStyleId>
                  </a:tblPr>
                  <a:tblGrid>
                    <a:gridCol w="1284671">
                      <a:extLst>
                        <a:ext uri="{9D8B030D-6E8A-4147-A177-3AD203B41FA5}">
                          <a16:colId xmlns:a16="http://schemas.microsoft.com/office/drawing/2014/main" val="20000"/>
                        </a:ext>
                      </a:extLst>
                    </a:gridCol>
                    <a:gridCol w="2632009">
                      <a:extLst>
                        <a:ext uri="{9D8B030D-6E8A-4147-A177-3AD203B41FA5}">
                          <a16:colId xmlns:a16="http://schemas.microsoft.com/office/drawing/2014/main" val="20001"/>
                        </a:ext>
                      </a:extLst>
                    </a:gridCol>
                  </a:tblGrid>
                  <a:tr h="226695">
                    <a:tc>
                      <a:txBody>
                        <a:bodyPr/>
                        <a:lstStyle/>
                        <a:p>
                          <a:pPr algn="ctr">
                            <a:lnSpc>
                              <a:spcPts val="2000"/>
                            </a:lnSpc>
                            <a:spcAft>
                              <a:spcPts val="0"/>
                            </a:spcAft>
                          </a:pPr>
                          <a:r>
                            <a:rPr lang="zh-CN" sz="1050" kern="100">
                              <a:effectLst/>
                            </a:rPr>
                            <a:t>手指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26695">
                    <a:tc>
                      <a:txBody>
                        <a:bodyPr/>
                        <a:lstStyle/>
                        <a:p>
                          <a:pPr algn="ctr">
                            <a:lnSpc>
                              <a:spcPts val="2000"/>
                            </a:lnSpc>
                            <a:spcAft>
                              <a:spcPts val="0"/>
                            </a:spcAft>
                          </a:pPr>
                          <a:r>
                            <a:rPr lang="zh-CN" sz="1050" kern="100">
                              <a:effectLst/>
                            </a:rPr>
                            <a:t>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6695">
                    <a:tc>
                      <a:txBody>
                        <a:bodyPr/>
                        <a:lstStyle/>
                        <a:p>
                          <a:pPr algn="ctr">
                            <a:lnSpc>
                              <a:spcPts val="2000"/>
                            </a:lnSpc>
                            <a:spcAft>
                              <a:spcPts val="0"/>
                            </a:spcAft>
                          </a:pPr>
                          <a:r>
                            <a:rPr lang="zh-CN" sz="1050" kern="100">
                              <a:effectLst/>
                            </a:rPr>
                            <a:t>食指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≤60°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6695">
                    <a:tc>
                      <a:txBody>
                        <a:bodyPr/>
                        <a:lstStyle/>
                        <a:p>
                          <a:pPr algn="ctr">
                            <a:lnSpc>
                              <a:spcPts val="2000"/>
                            </a:lnSpc>
                            <a:spcAft>
                              <a:spcPts val="0"/>
                            </a:spcAft>
                          </a:pPr>
                          <a:r>
                            <a:rPr lang="zh-CN" sz="1050" kern="100">
                              <a:effectLst/>
                            </a:rPr>
                            <a:t>中指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≤45°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6695">
                    <a:tc>
                      <a:txBody>
                        <a:bodyPr/>
                        <a:lstStyle/>
                        <a:p>
                          <a:pPr algn="ctr">
                            <a:lnSpc>
                              <a:spcPts val="2000"/>
                            </a:lnSpc>
                            <a:spcAft>
                              <a:spcPts val="0"/>
                            </a:spcAft>
                          </a:pPr>
                          <a:r>
                            <a:rPr lang="zh-CN" sz="1050" kern="100">
                              <a:effectLst/>
                            </a:rPr>
                            <a:t>无名指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≤45°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26695">
                    <a:tc>
                      <a:txBody>
                        <a:bodyPr/>
                        <a:lstStyle/>
                        <a:p>
                          <a:pPr algn="ctr">
                            <a:lnSpc>
                              <a:spcPts val="2000"/>
                            </a:lnSpc>
                            <a:spcAft>
                              <a:spcPts val="0"/>
                            </a:spcAft>
                          </a:pPr>
                          <a:r>
                            <a:rPr lang="zh-CN" sz="1050" kern="100">
                              <a:effectLst/>
                            </a:rPr>
                            <a:t>小拇指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≤50°</m:t>
                              </m:r>
                            </m:oMath>
                          </a14:m>
                          <a:r>
                            <a:rPr lang="zh-CN"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14" name="表格 13"/>
              <p:cNvGraphicFramePr>
                <a:graphicFrameLocks noGrp="1"/>
              </p:cNvGraphicFramePr>
              <p:nvPr>
                <p:extLst>
                  <p:ext uri="{D42A27DB-BD31-4B8C-83A1-F6EECF244321}">
                    <p14:modId xmlns:p14="http://schemas.microsoft.com/office/powerpoint/2010/main" val="765434273"/>
                  </p:ext>
                </p:extLst>
              </p:nvPr>
            </p:nvGraphicFramePr>
            <p:xfrm>
              <a:off x="7580823" y="2731294"/>
              <a:ext cx="3916680" cy="1417320"/>
            </p:xfrm>
            <a:graphic>
              <a:graphicData uri="http://schemas.openxmlformats.org/drawingml/2006/table">
                <a:tbl>
                  <a:tblPr firstRow="1" firstCol="1" bandRow="1">
                    <a:tableStyleId>{BC89EF96-8CEA-46FF-86C4-4CE0E7609802}</a:tableStyleId>
                  </a:tblPr>
                  <a:tblGrid>
                    <a:gridCol w="1284671"/>
                    <a:gridCol w="2632009"/>
                  </a:tblGrid>
                  <a:tr h="226695">
                    <a:tc>
                      <a:txBody>
                        <a:bodyPr/>
                        <a:lstStyle/>
                        <a:p>
                          <a:pPr algn="ctr">
                            <a:lnSpc>
                              <a:spcPts val="2000"/>
                            </a:lnSpc>
                            <a:spcAft>
                              <a:spcPts val="0"/>
                            </a:spcAft>
                          </a:pPr>
                          <a:r>
                            <a:rPr lang="zh-CN" sz="1050" kern="100">
                              <a:effectLst/>
                            </a:rPr>
                            <a:t>手指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r>
                  <a:tr h="238125">
                    <a:tc>
                      <a:txBody>
                        <a:bodyPr/>
                        <a:lstStyle/>
                        <a:p>
                          <a:pPr algn="ctr">
                            <a:lnSpc>
                              <a:spcPts val="2000"/>
                            </a:lnSpc>
                            <a:spcAft>
                              <a:spcPts val="0"/>
                            </a:spcAft>
                          </a:pPr>
                          <a:r>
                            <a:rPr lang="zh-CN" sz="1050" kern="100">
                              <a:effectLst/>
                            </a:rPr>
                            <a:t>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48961" t="-97436" r="-693" b="-428205"/>
                          </a:stretch>
                        </a:blipFill>
                      </a:tcPr>
                    </a:tc>
                  </a:tr>
                  <a:tr h="238125">
                    <a:tc>
                      <a:txBody>
                        <a:bodyPr/>
                        <a:lstStyle/>
                        <a:p>
                          <a:pPr algn="ctr">
                            <a:lnSpc>
                              <a:spcPts val="2000"/>
                            </a:lnSpc>
                            <a:spcAft>
                              <a:spcPts val="0"/>
                            </a:spcAft>
                          </a:pPr>
                          <a:r>
                            <a:rPr lang="zh-CN" sz="1050" kern="100">
                              <a:effectLst/>
                            </a:rPr>
                            <a:t>食指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48961" t="-192500" r="-693" b="-317500"/>
                          </a:stretch>
                        </a:blipFill>
                      </a:tcPr>
                    </a:tc>
                  </a:tr>
                  <a:tr h="238125">
                    <a:tc>
                      <a:txBody>
                        <a:bodyPr/>
                        <a:lstStyle/>
                        <a:p>
                          <a:pPr algn="ctr">
                            <a:lnSpc>
                              <a:spcPts val="2000"/>
                            </a:lnSpc>
                            <a:spcAft>
                              <a:spcPts val="0"/>
                            </a:spcAft>
                          </a:pPr>
                          <a:r>
                            <a:rPr lang="zh-CN" sz="1050" kern="100">
                              <a:effectLst/>
                            </a:rPr>
                            <a:t>中指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48961" t="-300000" r="-693" b="-225641"/>
                          </a:stretch>
                        </a:blipFill>
                      </a:tcPr>
                    </a:tc>
                  </a:tr>
                  <a:tr h="238125">
                    <a:tc>
                      <a:txBody>
                        <a:bodyPr/>
                        <a:lstStyle/>
                        <a:p>
                          <a:pPr algn="ctr">
                            <a:lnSpc>
                              <a:spcPts val="2000"/>
                            </a:lnSpc>
                            <a:spcAft>
                              <a:spcPts val="0"/>
                            </a:spcAft>
                          </a:pPr>
                          <a:r>
                            <a:rPr lang="zh-CN" sz="1050" kern="100">
                              <a:effectLst/>
                            </a:rPr>
                            <a:t>无名指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48961" t="-400000" r="-693" b="-125641"/>
                          </a:stretch>
                        </a:blipFill>
                      </a:tcPr>
                    </a:tc>
                  </a:tr>
                  <a:tr h="238125">
                    <a:tc>
                      <a:txBody>
                        <a:bodyPr/>
                        <a:lstStyle/>
                        <a:p>
                          <a:pPr algn="ctr">
                            <a:lnSpc>
                              <a:spcPts val="2000"/>
                            </a:lnSpc>
                            <a:spcAft>
                              <a:spcPts val="0"/>
                            </a:spcAft>
                          </a:pPr>
                          <a:r>
                            <a:rPr lang="zh-CN" sz="1050" kern="100">
                              <a:effectLst/>
                            </a:rPr>
                            <a:t>小拇指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rotWithShape="0">
                          <a:blip r:embed="rId6"/>
                          <a:stretch>
                            <a:fillRect l="-48961" t="-500000" r="-693" b="-25641"/>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extLst>
                  <p:ext uri="{D42A27DB-BD31-4B8C-83A1-F6EECF244321}">
                    <p14:modId xmlns:p14="http://schemas.microsoft.com/office/powerpoint/2010/main" val="2497226660"/>
                  </p:ext>
                </p:extLst>
              </p:nvPr>
            </p:nvGraphicFramePr>
            <p:xfrm>
              <a:off x="7580823" y="5546725"/>
              <a:ext cx="3916680" cy="480695"/>
            </p:xfrm>
            <a:graphic>
              <a:graphicData uri="http://schemas.openxmlformats.org/drawingml/2006/table">
                <a:tbl>
                  <a:tblPr firstRow="1" firstCol="1" bandRow="1">
                    <a:tableStyleId>{BC89EF96-8CEA-46FF-86C4-4CE0E7609802}</a:tableStyleId>
                  </a:tblPr>
                  <a:tblGrid>
                    <a:gridCol w="1163254">
                      <a:extLst>
                        <a:ext uri="{9D8B030D-6E8A-4147-A177-3AD203B41FA5}">
                          <a16:colId xmlns:a16="http://schemas.microsoft.com/office/drawing/2014/main" val="20000"/>
                        </a:ext>
                      </a:extLst>
                    </a:gridCol>
                    <a:gridCol w="734769">
                      <a:extLst>
                        <a:ext uri="{9D8B030D-6E8A-4147-A177-3AD203B41FA5}">
                          <a16:colId xmlns:a16="http://schemas.microsoft.com/office/drawing/2014/main" val="20001"/>
                        </a:ext>
                      </a:extLst>
                    </a:gridCol>
                    <a:gridCol w="2018657">
                      <a:extLst>
                        <a:ext uri="{9D8B030D-6E8A-4147-A177-3AD203B41FA5}">
                          <a16:colId xmlns:a16="http://schemas.microsoft.com/office/drawing/2014/main" val="20002"/>
                        </a:ext>
                      </a:extLst>
                    </a:gridCol>
                  </a:tblGrid>
                  <a:tr h="226695">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r>
                            <a:rPr lang="en-US" sz="105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ad</m:t>
                                    </m:r>
                                  </m:sup>
                                </m:sSubSup>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ad</m:t>
                                    </m:r>
                                  </m:sup>
                                </m:sSubSup>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mc:Choice>
        <mc:Fallback xmlns="">
          <p:graphicFrame>
            <p:nvGraphicFramePr>
              <p:cNvPr id="15" name="表格 14"/>
              <p:cNvGraphicFramePr>
                <a:graphicFrameLocks noGrp="1"/>
              </p:cNvGraphicFramePr>
              <p:nvPr>
                <p:extLst>
                  <p:ext uri="{D42A27DB-BD31-4B8C-83A1-F6EECF244321}">
                    <p14:modId xmlns:p14="http://schemas.microsoft.com/office/powerpoint/2010/main" val="2497226660"/>
                  </p:ext>
                </p:extLst>
              </p:nvPr>
            </p:nvGraphicFramePr>
            <p:xfrm>
              <a:off x="7580823" y="5546725"/>
              <a:ext cx="3916680" cy="480695"/>
            </p:xfrm>
            <a:graphic>
              <a:graphicData uri="http://schemas.openxmlformats.org/drawingml/2006/table">
                <a:tbl>
                  <a:tblPr firstRow="1" firstCol="1" bandRow="1">
                    <a:tableStyleId>{BC89EF96-8CEA-46FF-86C4-4CE0E7609802}</a:tableStyleId>
                  </a:tblPr>
                  <a:tblGrid>
                    <a:gridCol w="1163254"/>
                    <a:gridCol w="734769"/>
                    <a:gridCol w="2018657"/>
                  </a:tblGrid>
                  <a:tr h="226695">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dirty="0">
                              <a:effectLst/>
                            </a:rPr>
                            <a:t>关节</a:t>
                          </a:r>
                          <a:r>
                            <a:rPr lang="en-US" sz="105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tc>
                  </a:tr>
                  <a:tr h="254000">
                    <a:tc>
                      <a:txBody>
                        <a:bodyPr/>
                        <a:lstStyle/>
                        <a:p>
                          <a:endParaRPr lang="zh-CN"/>
                        </a:p>
                      </a:txBody>
                      <a:tcPr marL="68580" marR="68580" marT="0" marB="0">
                        <a:blipFill rotWithShape="0">
                          <a:blip r:embed="rId7"/>
                          <a:stretch>
                            <a:fillRect l="-524" t="-92857" r="-238743" b="-4762"/>
                          </a:stretch>
                        </a:blipFill>
                      </a:tcPr>
                    </a:tc>
                    <a:tc>
                      <a:txBody>
                        <a:bodyPr/>
                        <a:lstStyle/>
                        <a:p>
                          <a:endParaRPr lang="zh-CN"/>
                        </a:p>
                      </a:txBody>
                      <a:tcPr marL="68580" marR="68580" marT="0" marB="0">
                        <a:blipFill rotWithShape="0">
                          <a:blip r:embed="rId7"/>
                          <a:stretch>
                            <a:fillRect l="-158678" t="-92857" r="-276860" b="-4762"/>
                          </a:stretch>
                        </a:blipFill>
                      </a:tcPr>
                    </a:tc>
                    <a:tc>
                      <a:txBody>
                        <a:bodyPr/>
                        <a:lstStyle/>
                        <a:p>
                          <a:endParaRPr lang="zh-CN"/>
                        </a:p>
                      </a:txBody>
                      <a:tcPr marL="68580" marR="68580" marT="0" marB="0">
                        <a:blipFill rotWithShape="0">
                          <a:blip r:embed="rId7"/>
                          <a:stretch>
                            <a:fillRect l="-94277" t="-92857" r="-904" b="-4762"/>
                          </a:stretch>
                        </a:blipFill>
                      </a:tcPr>
                    </a:tc>
                  </a:tr>
                </a:tbl>
              </a:graphicData>
            </a:graphic>
          </p:graphicFrame>
        </mc:Fallback>
      </mc:AlternateContent>
      <p:sp>
        <p:nvSpPr>
          <p:cNvPr id="9" name="校徽打底"/>
          <p:cNvSpPr/>
          <p:nvPr/>
        </p:nvSpPr>
        <p:spPr>
          <a:xfrm>
            <a:off x="2594996" y="-144438"/>
            <a:ext cx="7002008" cy="7002008"/>
          </a:xfrm>
          <a:prstGeom prst="rect">
            <a:avLst/>
          </a:prstGeom>
          <a:blipFill dpi="0" rotWithShape="1">
            <a:blip r:embed="rId8">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0261044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1" name="矩形 2"/>
          <p:cNvSpPr>
            <a:spLocks noChangeArrowheads="1"/>
          </p:cNvSpPr>
          <p:nvPr/>
        </p:nvSpPr>
        <p:spPr bwMode="auto">
          <a:xfrm>
            <a:off x="784860" y="852488"/>
            <a:ext cx="6946900" cy="5386086"/>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二、约束融合的手部姿态跟踪方法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2</a:t>
            </a:r>
            <a:r>
              <a:rPr lang="zh-CN" altLang="en-US" b="1" dirty="0">
                <a:solidFill>
                  <a:prstClr val="black"/>
                </a:solidFill>
                <a:latin typeface="微软雅黑"/>
                <a:cs typeface="+mn-ea"/>
                <a:sym typeface="+mn-lt"/>
              </a:rPr>
              <a:t>、融合约束的手部跟踪算法</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b="1" dirty="0">
                <a:latin typeface="宋体" panose="02010600030101010101" pitchFamily="2" charset="-122"/>
                <a:ea typeface="宋体" panose="02010600030101010101" pitchFamily="2" charset="-122"/>
                <a:cs typeface="微软雅黑" panose="020B0503020204020204" pitchFamily="34" charset="-122"/>
              </a:rPr>
              <a:t>目标</a:t>
            </a:r>
            <a:r>
              <a:rPr lang="zh-CN" altLang="en-US" dirty="0">
                <a:latin typeface="宋体" panose="02010600030101010101" pitchFamily="2" charset="-122"/>
                <a:ea typeface="宋体" panose="02010600030101010101" pitchFamily="2" charset="-122"/>
                <a:cs typeface="微软雅黑" panose="020B0503020204020204" pitchFamily="34" charset="-122"/>
              </a:rPr>
              <a:t>：利用卡尔曼滤波器进行解算，</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dirty="0">
                <a:latin typeface="宋体" panose="02010600030101010101" pitchFamily="2" charset="-122"/>
                <a:ea typeface="宋体" panose="02010600030101010101" pitchFamily="2" charset="-122"/>
                <a:cs typeface="微软雅黑" panose="020B0503020204020204" pitchFamily="34" charset="-122"/>
              </a:rPr>
              <a:t>嵌入具有固有的状态空间相等性约束</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dirty="0">
                <a:latin typeface="宋体" panose="02010600030101010101" pitchFamily="2" charset="-122"/>
                <a:ea typeface="宋体" panose="02010600030101010101" pitchFamily="2" charset="-122"/>
                <a:cs typeface="微软雅黑" panose="020B0503020204020204" pitchFamily="34" charset="-122"/>
              </a:rPr>
              <a:t>和状态空间不平等性约束。</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b="1" dirty="0">
                <a:latin typeface="宋体" panose="02010600030101010101" pitchFamily="2" charset="-122"/>
                <a:ea typeface="宋体" panose="02010600030101010101" pitchFamily="2" charset="-122"/>
                <a:cs typeface="微软雅黑" panose="020B0503020204020204" pitchFamily="34" charset="-122"/>
              </a:rPr>
              <a:t>方法</a:t>
            </a:r>
            <a:r>
              <a:rPr lang="zh-CN" altLang="en-US" dirty="0">
                <a:latin typeface="宋体" panose="02010600030101010101" pitchFamily="2" charset="-122"/>
                <a:ea typeface="宋体" panose="02010600030101010101" pitchFamily="2" charset="-122"/>
                <a:cs typeface="微软雅黑" panose="020B0503020204020204" pitchFamily="34" charset="-122"/>
              </a:rPr>
              <a:t>：按照状态空间无约束的卡尔曼</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dirty="0">
                <a:latin typeface="宋体" panose="02010600030101010101" pitchFamily="2" charset="-122"/>
                <a:ea typeface="宋体" panose="02010600030101010101" pitchFamily="2" charset="-122"/>
                <a:cs typeface="微软雅黑" panose="020B0503020204020204" pitchFamily="34" charset="-122"/>
              </a:rPr>
              <a:t>滤波器进行状态估计，将更新后的状态</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a:p>
            <a:pPr algn="just" defTabSz="457200" fontAlgn="auto">
              <a:lnSpc>
                <a:spcPct val="150000"/>
              </a:lnSpc>
              <a:buClrTx/>
              <a:buSzTx/>
              <a:buFont typeface="Wingdings" panose="05000000000000000000" charset="0"/>
              <a:defRPr/>
            </a:pPr>
            <a:r>
              <a:rPr lang="zh-CN" altLang="en-US" dirty="0">
                <a:latin typeface="宋体" panose="02010600030101010101" pitchFamily="2" charset="-122"/>
                <a:ea typeface="宋体" panose="02010600030101010101" pitchFamily="2" charset="-122"/>
                <a:cs typeface="微软雅黑" panose="020B0503020204020204" pitchFamily="34" charset="-122"/>
              </a:rPr>
              <a:t>估计投影到约束区域上进行求解。那么对于状态的估计，相当于对状态的概率密度函数求解最大值（即最大概率出现的值），可以推导出需要求得在约束区域内与状态分布均值距离最小的状态。</a:t>
            </a:r>
          </a:p>
          <a:p>
            <a:pPr algn="just" defTabSz="457200" fontAlgn="auto">
              <a:lnSpc>
                <a:spcPct val="150000"/>
              </a:lnSpc>
              <a:buClrTx/>
              <a:buSzTx/>
              <a:buFont typeface="Wingdings" panose="05000000000000000000" charset="0"/>
              <a:defRPr/>
            </a:pPr>
            <a:r>
              <a:rPr lang="zh-CN" altLang="en-US" dirty="0">
                <a:latin typeface="宋体" panose="02010600030101010101" pitchFamily="2" charset="-122"/>
                <a:ea typeface="宋体" panose="02010600030101010101" pitchFamily="2" charset="-122"/>
                <a:cs typeface="微软雅黑" panose="020B0503020204020204" pitchFamily="34" charset="-122"/>
              </a:rPr>
              <a:t>由于优化问题可以最终归结为求函数的最小或最大值，因此对于求解最小值，可以使用二次规划求解的相关方法。</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p:txBody>
      </p:sp>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bwMode="auto">
          <a:xfrm>
            <a:off x="8456059" y="970518"/>
            <a:ext cx="3102002" cy="5749973"/>
          </a:xfrm>
          <a:prstGeom prst="rect">
            <a:avLst/>
          </a:prstGeom>
          <a:noFill/>
          <a:ln>
            <a:noFill/>
          </a:ln>
        </p:spPr>
      </p:pic>
      <p:pic>
        <p:nvPicPr>
          <p:cNvPr id="24" name="图片 23"/>
          <p:cNvPicPr>
            <a:picLocks noChangeAspect="1"/>
          </p:cNvPicPr>
          <p:nvPr/>
        </p:nvPicPr>
        <p:blipFill>
          <a:blip r:embed="rId5">
            <a:extLst>
              <a:ext uri="{BEBA8EAE-BF5A-486C-A8C5-ECC9F3942E4B}">
                <a14:imgProps xmlns:a14="http://schemas.microsoft.com/office/drawing/2010/main">
                  <a14:imgLayer r:embed="rId6">
                    <a14:imgEffect>
                      <a14:backgroundRemoval t="4112" b="96449" l="1949" r="98229">
                        <a14:foregroundMark x1="42604" y1="35327" x2="42604" y2="35327"/>
                        <a14:foregroundMark x1="40301" y1="35701" x2="40301" y2="35701"/>
                        <a14:foregroundMark x1="37733" y1="35701" x2="37733" y2="35701"/>
                        <a14:foregroundMark x1="36404" y1="34953" x2="36404" y2="34953"/>
                        <a14:foregroundMark x1="36404" y1="32710" x2="36404" y2="32710"/>
                        <a14:foregroundMark x1="35252" y1="34766" x2="35252" y2="34766"/>
                        <a14:foregroundMark x1="33481" y1="35514" x2="33481" y2="35514"/>
                        <a14:foregroundMark x1="31001" y1="35140" x2="31001" y2="35140"/>
                        <a14:foregroundMark x1="30912" y1="38879" x2="30912" y2="38879"/>
                        <a14:foregroundMark x1="49867" y1="31963" x2="49867" y2="31963"/>
                        <a14:foregroundMark x1="49867" y1="39065" x2="49867" y2="39065"/>
                        <a14:foregroundMark x1="49867" y1="96449" x2="49867" y2="96449"/>
                        <a14:foregroundMark x1="52613" y1="93458" x2="52613" y2="93458"/>
                        <a14:foregroundMark x1="93711" y1="88972" x2="93711" y2="88972"/>
                        <a14:foregroundMark x1="98229" y1="89159" x2="98229" y2="89159"/>
                        <a14:foregroundMark x1="6112" y1="89159" x2="6112" y2="89159"/>
                        <a14:foregroundMark x1="1949" y1="89159" x2="1949" y2="89159"/>
                        <a14:foregroundMark x1="49867" y1="17757" x2="49867" y2="17757"/>
                        <a14:foregroundMark x1="49690" y1="24299" x2="49690" y2="24299"/>
                        <a14:foregroundMark x1="49779" y1="4112" x2="49779" y2="4112"/>
                        <a14:foregroundMark x1="49867" y1="9533" x2="49867" y2="9533"/>
                        <a14:foregroundMark x1="49779" y1="46168" x2="49779" y2="46168"/>
                        <a14:foregroundMark x1="53144" y1="28598" x2="53144" y2="28598"/>
                        <a14:foregroundMark x1="46501" y1="35327" x2="46501" y2="35327"/>
                        <a14:foregroundMark x1="28609" y1="35701" x2="28609" y2="35701"/>
                        <a14:foregroundMark x1="27458" y1="35888" x2="27458" y2="35888"/>
                        <a14:foregroundMark x1="24889" y1="33832" x2="24889" y2="33832"/>
                        <a14:foregroundMark x1="56599" y1="28224" x2="56599" y2="28224"/>
                        <a14:foregroundMark x1="58547" y1="29159" x2="58547" y2="29159"/>
                        <a14:foregroundMark x1="59522" y1="31963" x2="59522" y2="31963"/>
                        <a14:foregroundMark x1="62002" y1="28972" x2="62002" y2="28972"/>
                        <a14:foregroundMark x1="63862" y1="28037" x2="63862" y2="28037"/>
                        <a14:foregroundMark x1="65013" y1="25981" x2="65013" y2="25981"/>
                        <a14:foregroundMark x1="65102" y1="29159" x2="65102" y2="29159"/>
                        <a14:foregroundMark x1="66253" y1="28598" x2="66253" y2="28598"/>
                        <a14:foregroundMark x1="68822" y1="27850" x2="68822" y2="27850"/>
                        <a14:foregroundMark x1="69885" y1="29159" x2="69885" y2="29159"/>
                      </a14:backgroundRemoval>
                    </a14:imgEffect>
                  </a14:imgLayer>
                </a14:imgProps>
              </a:ext>
            </a:extLst>
          </a:blip>
          <a:stretch>
            <a:fillRect/>
          </a:stretch>
        </p:blipFill>
        <p:spPr>
          <a:xfrm>
            <a:off x="4959263" y="852488"/>
            <a:ext cx="3362325" cy="1593215"/>
          </a:xfrm>
          <a:prstGeom prst="rect">
            <a:avLst/>
          </a:prstGeom>
        </p:spPr>
      </p:pic>
      <p:graphicFrame>
        <p:nvGraphicFramePr>
          <p:cNvPr id="25" name="对象 24">
            <a:hlinkClick r:id="" action="ppaction://ole?verb=0"/>
          </p:cNvPr>
          <p:cNvGraphicFramePr>
            <a:graphicFrameLocks noChangeAspect="1"/>
          </p:cNvGraphicFramePr>
          <p:nvPr>
            <p:extLst>
              <p:ext uri="{D42A27DB-BD31-4B8C-83A1-F6EECF244321}">
                <p14:modId xmlns:p14="http://schemas.microsoft.com/office/powerpoint/2010/main" val="3908439162"/>
              </p:ext>
            </p:extLst>
          </p:nvPr>
        </p:nvGraphicFramePr>
        <p:xfrm>
          <a:off x="5121505" y="2445703"/>
          <a:ext cx="3037840" cy="440690"/>
        </p:xfrm>
        <a:graphic>
          <a:graphicData uri="http://schemas.openxmlformats.org/presentationml/2006/ole">
            <mc:AlternateContent xmlns:mc="http://schemas.openxmlformats.org/markup-compatibility/2006">
              <mc:Choice xmlns:v="urn:schemas-microsoft-com:vml" Requires="v">
                <p:oleObj spid="_x0000_s1027" r:id="rId7" imgW="1663700" imgH="241300" progId="Equation.KSEE3">
                  <p:embed/>
                </p:oleObj>
              </mc:Choice>
              <mc:Fallback>
                <p:oleObj r:id="rId7" imgW="1663700" imgH="241300" progId="Equation.KSEE3">
                  <p:embed/>
                  <p:pic>
                    <p:nvPicPr>
                      <p:cNvPr id="25" name="对象 24">
                        <a:hlinkClick r:id="" action="ppaction://ole?verb=0"/>
                      </p:cNvPr>
                      <p:cNvPicPr/>
                      <p:nvPr/>
                    </p:nvPicPr>
                    <p:blipFill>
                      <a:blip r:embed="rId8"/>
                      <a:stretch>
                        <a:fillRect/>
                      </a:stretch>
                    </p:blipFill>
                    <p:spPr>
                      <a:xfrm>
                        <a:off x="5121505" y="2445703"/>
                        <a:ext cx="3037840" cy="44069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extLst>
              <p:ext uri="{D42A27DB-BD31-4B8C-83A1-F6EECF244321}">
                <p14:modId xmlns:p14="http://schemas.microsoft.com/office/powerpoint/2010/main" val="2674348570"/>
              </p:ext>
            </p:extLst>
          </p:nvPr>
        </p:nvGraphicFramePr>
        <p:xfrm>
          <a:off x="4870296" y="3474402"/>
          <a:ext cx="3564890" cy="495300"/>
        </p:xfrm>
        <a:graphic>
          <a:graphicData uri="http://schemas.openxmlformats.org/presentationml/2006/ole">
            <mc:AlternateContent xmlns:mc="http://schemas.openxmlformats.org/markup-compatibility/2006">
              <mc:Choice xmlns:v="urn:schemas-microsoft-com:vml" Requires="v">
                <p:oleObj spid="_x0000_s1028" r:id="rId9" imgW="2743200" imgH="381000" progId="Equation.KSEE3">
                  <p:embed/>
                </p:oleObj>
              </mc:Choice>
              <mc:Fallback>
                <p:oleObj r:id="rId9" imgW="2743200" imgH="381000" progId="Equation.KSEE3">
                  <p:embed/>
                  <p:pic>
                    <p:nvPicPr>
                      <p:cNvPr id="26" name="对象 25">
                        <a:hlinkClick r:id="" action="ppaction://ole?verb=0"/>
                      </p:cNvPr>
                      <p:cNvPicPr/>
                      <p:nvPr/>
                    </p:nvPicPr>
                    <p:blipFill>
                      <a:blip r:embed="rId10"/>
                      <a:stretch>
                        <a:fillRect/>
                      </a:stretch>
                    </p:blipFill>
                    <p:spPr>
                      <a:xfrm>
                        <a:off x="4870296" y="3474402"/>
                        <a:ext cx="3564890" cy="495300"/>
                      </a:xfrm>
                      <a:prstGeom prst="rect">
                        <a:avLst/>
                      </a:prstGeom>
                    </p:spPr>
                  </p:pic>
                </p:oleObj>
              </mc:Fallback>
            </mc:AlternateContent>
          </a:graphicData>
        </a:graphic>
      </p:graphicFrame>
      <p:sp>
        <p:nvSpPr>
          <p:cNvPr id="27" name="下箭头 26"/>
          <p:cNvSpPr/>
          <p:nvPr/>
        </p:nvSpPr>
        <p:spPr>
          <a:xfrm>
            <a:off x="6519708" y="2905442"/>
            <a:ext cx="342900" cy="53340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校徽打底"/>
          <p:cNvSpPr/>
          <p:nvPr/>
        </p:nvSpPr>
        <p:spPr>
          <a:xfrm>
            <a:off x="2594996" y="-144438"/>
            <a:ext cx="7002008" cy="7002008"/>
          </a:xfrm>
          <a:prstGeom prst="rect">
            <a:avLst/>
          </a:prstGeom>
          <a:blipFill dpi="0" rotWithShape="1">
            <a:blip r:embed="rId1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1564713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1" name="矩形 2"/>
          <p:cNvSpPr>
            <a:spLocks noChangeArrowheads="1"/>
          </p:cNvSpPr>
          <p:nvPr/>
        </p:nvSpPr>
        <p:spPr bwMode="auto">
          <a:xfrm>
            <a:off x="784860" y="852488"/>
            <a:ext cx="11295380" cy="1231102"/>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二、约束融合的手部姿态跟踪方法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2</a:t>
            </a:r>
            <a:r>
              <a:rPr lang="zh-CN" altLang="en-US" b="1" dirty="0">
                <a:solidFill>
                  <a:prstClr val="black"/>
                </a:solidFill>
                <a:latin typeface="微软雅黑"/>
                <a:cs typeface="+mn-ea"/>
                <a:sym typeface="+mn-lt"/>
              </a:rPr>
              <a:t>、融合约束的手部跟踪算法</a:t>
            </a:r>
            <a:endParaRPr lang="en-US" altLang="zh-CN" dirty="0">
              <a:latin typeface="宋体" panose="02010600030101010101" pitchFamily="2" charset="-122"/>
              <a:ea typeface="宋体" panose="02010600030101010101" pitchFamily="2" charset="-122"/>
              <a:cs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601582475"/>
                  </p:ext>
                </p:extLst>
              </p:nvPr>
            </p:nvGraphicFramePr>
            <p:xfrm>
              <a:off x="6376599" y="4488937"/>
              <a:ext cx="5796280" cy="2245741"/>
            </p:xfrm>
            <a:graphic>
              <a:graphicData uri="http://schemas.openxmlformats.org/drawingml/2006/table">
                <a:tbl>
                  <a:tblPr firstRow="1" firstCol="1" bandRow="1">
                    <a:tableStyleId>{BC89EF96-8CEA-46FF-86C4-4CE0E7609802}</a:tableStyleId>
                  </a:tblPr>
                  <a:tblGrid>
                    <a:gridCol w="664927">
                      <a:extLst>
                        <a:ext uri="{9D8B030D-6E8A-4147-A177-3AD203B41FA5}">
                          <a16:colId xmlns:a16="http://schemas.microsoft.com/office/drawing/2014/main" val="20000"/>
                        </a:ext>
                      </a:extLst>
                    </a:gridCol>
                    <a:gridCol w="667409">
                      <a:extLst>
                        <a:ext uri="{9D8B030D-6E8A-4147-A177-3AD203B41FA5}">
                          <a16:colId xmlns:a16="http://schemas.microsoft.com/office/drawing/2014/main" val="20001"/>
                        </a:ext>
                      </a:extLst>
                    </a:gridCol>
                    <a:gridCol w="1894299">
                      <a:extLst>
                        <a:ext uri="{9D8B030D-6E8A-4147-A177-3AD203B41FA5}">
                          <a16:colId xmlns:a16="http://schemas.microsoft.com/office/drawing/2014/main" val="20002"/>
                        </a:ext>
                      </a:extLst>
                    </a:gridCol>
                    <a:gridCol w="651281">
                      <a:extLst>
                        <a:ext uri="{9D8B030D-6E8A-4147-A177-3AD203B41FA5}">
                          <a16:colId xmlns:a16="http://schemas.microsoft.com/office/drawing/2014/main" val="20003"/>
                        </a:ext>
                      </a:extLst>
                    </a:gridCol>
                    <a:gridCol w="583052">
                      <a:extLst>
                        <a:ext uri="{9D8B030D-6E8A-4147-A177-3AD203B41FA5}">
                          <a16:colId xmlns:a16="http://schemas.microsoft.com/office/drawing/2014/main" val="20004"/>
                        </a:ext>
                      </a:extLst>
                    </a:gridCol>
                    <a:gridCol w="1335312">
                      <a:extLst>
                        <a:ext uri="{9D8B030D-6E8A-4147-A177-3AD203B41FA5}">
                          <a16:colId xmlns:a16="http://schemas.microsoft.com/office/drawing/2014/main" val="20005"/>
                        </a:ext>
                      </a:extLst>
                    </a:gridCol>
                  </a:tblGrid>
                  <a:tr h="226695">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=0.79∡</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ad</m:t>
                                    </m:r>
                                  </m:sup>
                                </m:sSubSup>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ad</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=0.88∡</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=0.77∡</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2</m:t>
                                    </m:r>
                                  </m:num>
                                  <m:den>
                                    <m:r>
                                      <a:rPr lang="en-US" sz="1050" kern="100">
                                        <a:effectLst/>
                                        <a:latin typeface="Cambria Math" panose="02040503050406030204" pitchFamily="18" charset="0"/>
                                      </a:rPr>
                                      <m:t>3</m:t>
                                    </m:r>
                                  </m:den>
                                </m:f>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m:t>
                                </m:r>
                                <m:f>
                                  <m:fPr>
                                    <m:ctrlPr>
                                      <a:rPr lang="zh-CN" sz="1050" i="1" kern="100">
                                        <a:effectLst/>
                                        <a:latin typeface="Cambria Math" panose="02040503050406030204" pitchFamily="18" charset="0"/>
                                      </a:rPr>
                                    </m:ctrlPr>
                                  </m:fPr>
                                  <m:num>
                                    <m:r>
                                      <a:rPr lang="en-US" sz="1050" kern="100">
                                        <a:effectLst/>
                                        <a:latin typeface="Cambria Math" panose="02040503050406030204" pitchFamily="18" charset="0"/>
                                      </a:rPr>
                                      <m:t>7</m:t>
                                    </m:r>
                                  </m:num>
                                  <m:den>
                                    <m:r>
                                      <a:rPr lang="en-US" sz="1050" kern="100">
                                        <a:effectLst/>
                                        <a:latin typeface="Cambria Math" panose="02040503050406030204" pitchFamily="18" charset="0"/>
                                      </a:rPr>
                                      <m:t>12</m:t>
                                    </m:r>
                                  </m:den>
                                </m:f>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601582475"/>
                  </p:ext>
                </p:extLst>
              </p:nvPr>
            </p:nvGraphicFramePr>
            <p:xfrm>
              <a:off x="6376599" y="4488937"/>
              <a:ext cx="5796280" cy="2273046"/>
            </p:xfrm>
            <a:graphic>
              <a:graphicData uri="http://schemas.openxmlformats.org/drawingml/2006/table">
                <a:tbl>
                  <a:tblPr firstRow="1" firstCol="1" bandRow="1">
                    <a:tableStyleId>{BC89EF96-8CEA-46FF-86C4-4CE0E7609802}</a:tableStyleId>
                  </a:tblPr>
                  <a:tblGrid>
                    <a:gridCol w="664927"/>
                    <a:gridCol w="667409"/>
                    <a:gridCol w="1894299"/>
                    <a:gridCol w="651281"/>
                    <a:gridCol w="583052"/>
                    <a:gridCol w="1335312"/>
                  </a:tblGrid>
                  <a:tr h="254000">
                    <a:tc>
                      <a:txBody>
                        <a:bodyPr/>
                        <a:lstStyle/>
                        <a:p>
                          <a:pPr algn="ctr">
                            <a:lnSpc>
                              <a:spcPts val="2000"/>
                            </a:lnSpc>
                            <a:spcAft>
                              <a:spcPts val="0"/>
                            </a:spcAft>
                          </a:pPr>
                          <a:r>
                            <a:rPr lang="zh-CN" sz="1050" kern="100" dirty="0">
                              <a:effectLst/>
                            </a:rPr>
                            <a:t>关节</a:t>
                          </a:r>
                          <a:r>
                            <a:rPr lang="en-US" sz="1050" kern="100" dirty="0">
                              <a:effectLst/>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关节</a:t>
                          </a: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dirty="0">
                              <a:effectLst/>
                            </a:rPr>
                            <a:t>约束关系</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r>
                  <a:tr h="254000">
                    <a:tc>
                      <a:txBody>
                        <a:bodyPr/>
                        <a:lstStyle/>
                        <a:p>
                          <a:endParaRPr lang="zh-CN"/>
                        </a:p>
                      </a:txBody>
                      <a:tcPr marL="68580" marR="68580" marT="0" marB="0" anchor="ctr">
                        <a:blipFill rotWithShape="0">
                          <a:blip r:embed="rId4"/>
                          <a:stretch>
                            <a:fillRect l="-1835" t="-102381" r="-775229" b="-702381"/>
                          </a:stretch>
                        </a:blipFill>
                      </a:tcPr>
                    </a:tc>
                    <a:tc>
                      <a:txBody>
                        <a:bodyPr/>
                        <a:lstStyle/>
                        <a:p>
                          <a:endParaRPr lang="zh-CN"/>
                        </a:p>
                      </a:txBody>
                      <a:tcPr marL="68580" marR="68580" marT="0" marB="0" anchor="ctr">
                        <a:blipFill rotWithShape="0">
                          <a:blip r:embed="rId4"/>
                          <a:stretch>
                            <a:fillRect l="-100909" t="-102381" r="-668182" b="-702381"/>
                          </a:stretch>
                        </a:blipFill>
                      </a:tcPr>
                    </a:tc>
                    <a:tc>
                      <a:txBody>
                        <a:bodyPr/>
                        <a:lstStyle/>
                        <a:p>
                          <a:endParaRPr lang="zh-CN"/>
                        </a:p>
                      </a:txBody>
                      <a:tcPr marL="68580" marR="68580" marT="0" marB="0" anchor="ctr">
                        <a:blipFill rotWithShape="0">
                          <a:blip r:embed="rId4"/>
                          <a:stretch>
                            <a:fillRect l="-71290" t="-102381" r="-137097" b="-702381"/>
                          </a:stretch>
                        </a:blipFill>
                      </a:tcPr>
                    </a:tc>
                    <a:tc>
                      <a:txBody>
                        <a:bodyPr/>
                        <a:lstStyle/>
                        <a:p>
                          <a:endParaRPr lang="zh-CN"/>
                        </a:p>
                      </a:txBody>
                      <a:tcPr marL="68580" marR="68580" marT="0" marB="0" anchor="ctr">
                        <a:blipFill rotWithShape="0">
                          <a:blip r:embed="rId4"/>
                          <a:stretch>
                            <a:fillRect l="-496262" t="-102381" r="-297196" b="-702381"/>
                          </a:stretch>
                        </a:blipFill>
                      </a:tcPr>
                    </a:tc>
                    <a:tc>
                      <a:txBody>
                        <a:bodyPr/>
                        <a:lstStyle/>
                        <a:p>
                          <a:endParaRPr lang="zh-CN"/>
                        </a:p>
                      </a:txBody>
                      <a:tcPr marL="68580" marR="68580" marT="0" marB="0" anchor="ctr">
                        <a:blipFill rotWithShape="0">
                          <a:blip r:embed="rId4"/>
                          <a:stretch>
                            <a:fillRect l="-664583" t="-102381" r="-231250" b="-702381"/>
                          </a:stretch>
                        </a:blipFill>
                      </a:tcPr>
                    </a:tc>
                    <a:tc>
                      <a:txBody>
                        <a:bodyPr/>
                        <a:lstStyle/>
                        <a:p>
                          <a:endParaRPr lang="zh-CN"/>
                        </a:p>
                      </a:txBody>
                      <a:tcPr marL="68580" marR="68580" marT="0" marB="0" anchor="ctr">
                        <a:blipFill rotWithShape="0">
                          <a:blip r:embed="rId4"/>
                          <a:stretch>
                            <a:fillRect l="-335160" t="-102381" r="-1370" b="-702381"/>
                          </a:stretch>
                        </a:blipFill>
                      </a:tcPr>
                    </a:tc>
                  </a:tr>
                  <a:tr h="254000">
                    <a:tc>
                      <a:txBody>
                        <a:bodyPr/>
                        <a:lstStyle/>
                        <a:p>
                          <a:endParaRPr lang="zh-CN"/>
                        </a:p>
                      </a:txBody>
                      <a:tcPr marL="68580" marR="68580" marT="0" marB="0" anchor="ctr">
                        <a:blipFill rotWithShape="0">
                          <a:blip r:embed="rId4"/>
                          <a:stretch>
                            <a:fillRect l="-1835" t="-207317" r="-775229" b="-619512"/>
                          </a:stretch>
                        </a:blipFill>
                      </a:tcPr>
                    </a:tc>
                    <a:tc>
                      <a:txBody>
                        <a:bodyPr/>
                        <a:lstStyle/>
                        <a:p>
                          <a:endParaRPr lang="zh-CN"/>
                        </a:p>
                      </a:txBody>
                      <a:tcPr marL="68580" marR="68580" marT="0" marB="0" anchor="ctr">
                        <a:blipFill rotWithShape="0">
                          <a:blip r:embed="rId4"/>
                          <a:stretch>
                            <a:fillRect l="-100909" t="-207317" r="-668182" b="-619512"/>
                          </a:stretch>
                        </a:blipFill>
                      </a:tcPr>
                    </a:tc>
                    <a:tc>
                      <a:txBody>
                        <a:bodyPr/>
                        <a:lstStyle/>
                        <a:p>
                          <a:endParaRPr lang="zh-CN"/>
                        </a:p>
                      </a:txBody>
                      <a:tcPr marL="68580" marR="68580" marT="0" marB="0" anchor="ctr">
                        <a:blipFill rotWithShape="0">
                          <a:blip r:embed="rId4"/>
                          <a:stretch>
                            <a:fillRect l="-71290" t="-207317" r="-137097" b="-619512"/>
                          </a:stretch>
                        </a:blipFill>
                      </a:tcPr>
                    </a:tc>
                    <a:tc>
                      <a:txBody>
                        <a:bodyPr/>
                        <a:lstStyle/>
                        <a:p>
                          <a:endParaRPr lang="zh-CN"/>
                        </a:p>
                      </a:txBody>
                      <a:tcPr marL="68580" marR="68580" marT="0" marB="0" anchor="ctr">
                        <a:blipFill rotWithShape="0">
                          <a:blip r:embed="rId4"/>
                          <a:stretch>
                            <a:fillRect l="-496262" t="-207317" r="-297196" b="-619512"/>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4"/>
                          <a:stretch>
                            <a:fillRect l="-335160" t="-207317" r="-1370" b="-619512"/>
                          </a:stretch>
                        </a:blipFill>
                      </a:tcPr>
                    </a:tc>
                  </a:tr>
                  <a:tr h="254000">
                    <a:tc>
                      <a:txBody>
                        <a:bodyPr/>
                        <a:lstStyle/>
                        <a:p>
                          <a:endParaRPr lang="zh-CN"/>
                        </a:p>
                      </a:txBody>
                      <a:tcPr marL="68580" marR="68580" marT="0" marB="0" anchor="ctr">
                        <a:blipFill rotWithShape="0">
                          <a:blip r:embed="rId4"/>
                          <a:stretch>
                            <a:fillRect l="-1835" t="-300000" r="-775229" b="-504762"/>
                          </a:stretch>
                        </a:blipFill>
                      </a:tcPr>
                    </a:tc>
                    <a:tc>
                      <a:txBody>
                        <a:bodyPr/>
                        <a:lstStyle/>
                        <a:p>
                          <a:endParaRPr lang="zh-CN"/>
                        </a:p>
                      </a:txBody>
                      <a:tcPr marL="68580" marR="68580" marT="0" marB="0" anchor="ctr">
                        <a:blipFill rotWithShape="0">
                          <a:blip r:embed="rId4"/>
                          <a:stretch>
                            <a:fillRect l="-100909" t="-300000" r="-668182" b="-504762"/>
                          </a:stretch>
                        </a:blipFill>
                      </a:tcPr>
                    </a:tc>
                    <a:tc>
                      <a:txBody>
                        <a:bodyPr/>
                        <a:lstStyle/>
                        <a:p>
                          <a:endParaRPr lang="zh-CN"/>
                        </a:p>
                      </a:txBody>
                      <a:tcPr marL="68580" marR="68580" marT="0" marB="0" anchor="ctr">
                        <a:blipFill rotWithShape="0">
                          <a:blip r:embed="rId4"/>
                          <a:stretch>
                            <a:fillRect l="-71290" t="-300000" r="-137097" b="-504762"/>
                          </a:stretch>
                        </a:blipFill>
                      </a:tcPr>
                    </a:tc>
                    <a:tc>
                      <a:txBody>
                        <a:bodyPr/>
                        <a:lstStyle/>
                        <a:p>
                          <a:endParaRPr lang="zh-CN"/>
                        </a:p>
                      </a:txBody>
                      <a:tcPr marL="68580" marR="68580" marT="0" marB="0" anchor="ctr">
                        <a:blipFill rotWithShape="0">
                          <a:blip r:embed="rId4"/>
                          <a:stretch>
                            <a:fillRect l="-496262" t="-300000" r="-297196" b="-504762"/>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4"/>
                          <a:stretch>
                            <a:fillRect l="-335160" t="-300000" r="-1370" b="-504762"/>
                          </a:stretch>
                        </a:blipFill>
                      </a:tcPr>
                    </a:tc>
                  </a:tr>
                  <a:tr h="254000">
                    <a:tc>
                      <a:txBody>
                        <a:bodyPr/>
                        <a:lstStyle/>
                        <a:p>
                          <a:endParaRPr lang="zh-CN"/>
                        </a:p>
                      </a:txBody>
                      <a:tcPr marL="68580" marR="68580" marT="0" marB="0" anchor="ctr">
                        <a:blipFill rotWithShape="0">
                          <a:blip r:embed="rId4"/>
                          <a:stretch>
                            <a:fillRect l="-1835" t="-400000" r="-775229" b="-404762"/>
                          </a:stretch>
                        </a:blipFill>
                      </a:tcPr>
                    </a:tc>
                    <a:tc>
                      <a:txBody>
                        <a:bodyPr/>
                        <a:lstStyle/>
                        <a:p>
                          <a:endParaRPr lang="zh-CN"/>
                        </a:p>
                      </a:txBody>
                      <a:tcPr marL="68580" marR="68580" marT="0" marB="0" anchor="ctr">
                        <a:blipFill rotWithShape="0">
                          <a:blip r:embed="rId4"/>
                          <a:stretch>
                            <a:fillRect l="-100909" t="-400000" r="-668182" b="-404762"/>
                          </a:stretch>
                        </a:blipFill>
                      </a:tcPr>
                    </a:tc>
                    <a:tc>
                      <a:txBody>
                        <a:bodyPr/>
                        <a:lstStyle/>
                        <a:p>
                          <a:endParaRPr lang="zh-CN"/>
                        </a:p>
                      </a:txBody>
                      <a:tcPr marL="68580" marR="68580" marT="0" marB="0" anchor="ctr">
                        <a:blipFill rotWithShape="0">
                          <a:blip r:embed="rId4"/>
                          <a:stretch>
                            <a:fillRect l="-71290" t="-400000" r="-137097" b="-404762"/>
                          </a:stretch>
                        </a:blipFill>
                      </a:tcPr>
                    </a:tc>
                    <a:tc>
                      <a:txBody>
                        <a:bodyPr/>
                        <a:lstStyle/>
                        <a:p>
                          <a:endParaRPr lang="zh-CN"/>
                        </a:p>
                      </a:txBody>
                      <a:tcPr marL="68580" marR="68580" marT="0" marB="0" anchor="ctr">
                        <a:blipFill rotWithShape="0">
                          <a:blip r:embed="rId4"/>
                          <a:stretch>
                            <a:fillRect l="-496262" t="-400000" r="-297196" b="-404762"/>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4"/>
                          <a:stretch>
                            <a:fillRect l="-335160" t="-400000" r="-1370" b="-404762"/>
                          </a:stretch>
                        </a:blipFill>
                      </a:tcPr>
                    </a:tc>
                  </a:tr>
                  <a:tr h="254000">
                    <a:tc>
                      <a:txBody>
                        <a:bodyPr/>
                        <a:lstStyle/>
                        <a:p>
                          <a:endParaRPr lang="zh-CN"/>
                        </a:p>
                      </a:txBody>
                      <a:tcPr marL="68580" marR="68580" marT="0" marB="0" anchor="ctr">
                        <a:blipFill rotWithShape="0">
                          <a:blip r:embed="rId4"/>
                          <a:stretch>
                            <a:fillRect l="-1835" t="-500000" r="-775229" b="-304762"/>
                          </a:stretch>
                        </a:blipFill>
                      </a:tcPr>
                    </a:tc>
                    <a:tc>
                      <a:txBody>
                        <a:bodyPr/>
                        <a:lstStyle/>
                        <a:p>
                          <a:endParaRPr lang="zh-CN"/>
                        </a:p>
                      </a:txBody>
                      <a:tcPr marL="68580" marR="68580" marT="0" marB="0" anchor="ctr">
                        <a:blipFill rotWithShape="0">
                          <a:blip r:embed="rId4"/>
                          <a:stretch>
                            <a:fillRect l="-100909" t="-500000" r="-668182" b="-304762"/>
                          </a:stretch>
                        </a:blipFill>
                      </a:tcPr>
                    </a:tc>
                    <a:tc>
                      <a:txBody>
                        <a:bodyPr/>
                        <a:lstStyle/>
                        <a:p>
                          <a:endParaRPr lang="zh-CN"/>
                        </a:p>
                      </a:txBody>
                      <a:tcPr marL="68580" marR="68580" marT="0" marB="0" anchor="ctr">
                        <a:blipFill rotWithShape="0">
                          <a:blip r:embed="rId4"/>
                          <a:stretch>
                            <a:fillRect l="-71290" t="-500000" r="-137097" b="-304762"/>
                          </a:stretch>
                        </a:blipFill>
                      </a:tcPr>
                    </a:tc>
                    <a:tc>
                      <a:txBody>
                        <a:bodyPr/>
                        <a:lstStyle/>
                        <a:p>
                          <a:endParaRPr lang="zh-CN"/>
                        </a:p>
                      </a:txBody>
                      <a:tcPr marL="68580" marR="68580" marT="0" marB="0" anchor="ctr">
                        <a:blipFill rotWithShape="0">
                          <a:blip r:embed="rId4"/>
                          <a:stretch>
                            <a:fillRect l="-496262" t="-500000" r="-297196" b="-304762"/>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4"/>
                          <a:stretch>
                            <a:fillRect l="-335160" t="-500000" r="-1370" b="-304762"/>
                          </a:stretch>
                        </a:blipFill>
                      </a:tcPr>
                    </a:tc>
                  </a:tr>
                  <a:tr h="375793">
                    <a:tc>
                      <a:txBody>
                        <a:bodyPr/>
                        <a:lstStyle/>
                        <a:p>
                          <a:endParaRPr lang="zh-CN"/>
                        </a:p>
                      </a:txBody>
                      <a:tcPr marL="68580" marR="68580" marT="0" marB="0" anchor="ctr">
                        <a:blipFill rotWithShape="0">
                          <a:blip r:embed="rId4"/>
                          <a:stretch>
                            <a:fillRect l="-1835" t="-406452" r="-775229" b="-106452"/>
                          </a:stretch>
                        </a:blipFill>
                      </a:tcPr>
                    </a:tc>
                    <a:tc>
                      <a:txBody>
                        <a:bodyPr/>
                        <a:lstStyle/>
                        <a:p>
                          <a:endParaRPr lang="zh-CN"/>
                        </a:p>
                      </a:txBody>
                      <a:tcPr marL="68580" marR="68580" marT="0" marB="0" anchor="ctr">
                        <a:blipFill rotWithShape="0">
                          <a:blip r:embed="rId4"/>
                          <a:stretch>
                            <a:fillRect l="-100909" t="-406452" r="-668182" b="-106452"/>
                          </a:stretch>
                        </a:blipFill>
                      </a:tcPr>
                    </a:tc>
                    <a:tc>
                      <a:txBody>
                        <a:bodyPr/>
                        <a:lstStyle/>
                        <a:p>
                          <a:endParaRPr lang="zh-CN"/>
                        </a:p>
                      </a:txBody>
                      <a:tcPr marL="68580" marR="68580" marT="0" marB="0" anchor="ctr">
                        <a:blipFill rotWithShape="0">
                          <a:blip r:embed="rId4"/>
                          <a:stretch>
                            <a:fillRect l="-71290" t="-406452" r="-137097" b="-106452"/>
                          </a:stretch>
                        </a:blipFill>
                      </a:tcPr>
                    </a:tc>
                    <a:tc>
                      <a:txBody>
                        <a:bodyPr/>
                        <a:lstStyle/>
                        <a:p>
                          <a:endParaRPr lang="zh-CN"/>
                        </a:p>
                      </a:txBody>
                      <a:tcPr marL="68580" marR="68580" marT="0" marB="0" anchor="ctr">
                        <a:blipFill rotWithShape="0">
                          <a:blip r:embed="rId4"/>
                          <a:stretch>
                            <a:fillRect l="-496262" t="-406452" r="-297196" b="-106452"/>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rotWithShape="0">
                          <a:blip r:embed="rId4"/>
                          <a:stretch>
                            <a:fillRect l="-335160" t="-406452" r="-1370" b="-106452"/>
                          </a:stretch>
                        </a:blipFill>
                      </a:tcPr>
                    </a:tc>
                  </a:tr>
                  <a:tr h="373253">
                    <a:tc>
                      <a:txBody>
                        <a:bodyPr/>
                        <a:lstStyle/>
                        <a:p>
                          <a:endParaRPr lang="zh-CN"/>
                        </a:p>
                      </a:txBody>
                      <a:tcPr marL="68580" marR="68580" marT="0" marB="0" anchor="ctr">
                        <a:blipFill rotWithShape="0">
                          <a:blip r:embed="rId4"/>
                          <a:stretch>
                            <a:fillRect l="-1835" t="-514754" r="-775229" b="-8197"/>
                          </a:stretch>
                        </a:blipFill>
                      </a:tcPr>
                    </a:tc>
                    <a:tc>
                      <a:txBody>
                        <a:bodyPr/>
                        <a:lstStyle/>
                        <a:p>
                          <a:endParaRPr lang="zh-CN"/>
                        </a:p>
                      </a:txBody>
                      <a:tcPr marL="68580" marR="68580" marT="0" marB="0" anchor="ctr">
                        <a:blipFill rotWithShape="0">
                          <a:blip r:embed="rId4"/>
                          <a:stretch>
                            <a:fillRect l="-100909" t="-514754" r="-668182" b="-8197"/>
                          </a:stretch>
                        </a:blipFill>
                      </a:tcPr>
                    </a:tc>
                    <a:tc>
                      <a:txBody>
                        <a:bodyPr/>
                        <a:lstStyle/>
                        <a:p>
                          <a:endParaRPr lang="zh-CN"/>
                        </a:p>
                      </a:txBody>
                      <a:tcPr marL="68580" marR="68580" marT="0" marB="0" anchor="ctr">
                        <a:blipFill rotWithShape="0">
                          <a:blip r:embed="rId4"/>
                          <a:stretch>
                            <a:fillRect l="-71290" t="-514754" r="-137097" b="-8197"/>
                          </a:stretch>
                        </a:blipFill>
                      </a:tcP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en-US"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4180738668"/>
                  </p:ext>
                </p:extLst>
              </p:nvPr>
            </p:nvGraphicFramePr>
            <p:xfrm>
              <a:off x="7566518" y="82775"/>
              <a:ext cx="4606361" cy="4290695"/>
            </p:xfrm>
            <a:graphic>
              <a:graphicData uri="http://schemas.openxmlformats.org/drawingml/2006/table">
                <a:tbl>
                  <a:tblPr firstRow="1" firstCol="1" bandRow="1">
                    <a:tableStyleId>{BC89EF96-8CEA-46FF-86C4-4CE0E7609802}</a:tableStyleId>
                  </a:tblPr>
                  <a:tblGrid>
                    <a:gridCol w="1048408">
                      <a:extLst>
                        <a:ext uri="{9D8B030D-6E8A-4147-A177-3AD203B41FA5}">
                          <a16:colId xmlns:a16="http://schemas.microsoft.com/office/drawing/2014/main" val="20000"/>
                        </a:ext>
                      </a:extLst>
                    </a:gridCol>
                    <a:gridCol w="3557953">
                      <a:extLst>
                        <a:ext uri="{9D8B030D-6E8A-4147-A177-3AD203B41FA5}">
                          <a16:colId xmlns:a16="http://schemas.microsoft.com/office/drawing/2014/main" val="20001"/>
                        </a:ext>
                      </a:extLst>
                    </a:gridCol>
                  </a:tblGrid>
                  <a:tr h="226695">
                    <a:tc>
                      <a:txBody>
                        <a:bodyPr/>
                        <a:lstStyle/>
                        <a:p>
                          <a:pPr algn="ctr">
                            <a:lnSpc>
                              <a:spcPts val="2000"/>
                            </a:lnSpc>
                            <a:spcAft>
                              <a:spcPts val="0"/>
                            </a:spcAft>
                          </a:pPr>
                          <a:r>
                            <a:rPr lang="zh-CN" sz="1050" kern="100" dirty="0">
                              <a:effectLst/>
                            </a:rPr>
                            <a:t>手指关节</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≤75°</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≤75°</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≤5°</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𝑇</m:t>
                                  </m:r>
                                </m:e>
                                <m:sub>
                                  <m:r>
                                    <m:rPr>
                                      <m:sty m:val="p"/>
                                    </m:rPr>
                                    <a:rPr lang="en-US" sz="1050" kern="100">
                                      <a:effectLst/>
                                      <a:latin typeface="Cambria Math" panose="02040503050406030204" pitchFamily="18" charset="0"/>
                                    </a:rPr>
                                    <m:t>ip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≤90°</m:t>
                              </m:r>
                            </m:oMath>
                          </a14:m>
                          <a:r>
                            <a:rPr lang="zh-CN" sz="1050" kern="100" dirty="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≤30°</m:t>
                              </m:r>
                            </m:oMath>
                          </a14:m>
                          <a:r>
                            <a:rPr lang="zh-CN" sz="1050" kern="100" dirty="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≤60°</m:t>
                              </m:r>
                            </m:oMath>
                          </a14:m>
                          <a:r>
                            <a:rPr lang="zh-CN"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≤110°</m:t>
                              </m:r>
                            </m:oMath>
                          </a14:m>
                          <a:r>
                            <a:rPr lang="zh-CN" sz="105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≤80°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𝐼</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≤5°</m:t>
                              </m:r>
                            </m:oMath>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≤90°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≤30°</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≤45°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≤110°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≤80°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≤5°</m:t>
                              </m:r>
                            </m:oMath>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≤90°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≤30°</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≤45°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9"/>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≤120°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0"/>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≤80°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≤5°</m:t>
                              </m:r>
                            </m:oMath>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1"/>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≤90°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≤30°</m:t>
                              </m:r>
                            </m:oMath>
                          </a14:m>
                          <a:r>
                            <a:rPr lang="zh-CN" sz="1050" kern="100">
                              <a:effectLst/>
                            </a:rPr>
                            <a:t>；</a:t>
                          </a: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ab</m:t>
                                  </m:r>
                                </m:sup>
                              </m:sSubSup>
                              <m:r>
                                <a:rPr lang="en-US" sz="1050" kern="100">
                                  <a:effectLst/>
                                  <a:latin typeface="Cambria Math" panose="02040503050406030204" pitchFamily="18" charset="0"/>
                                </a:rPr>
                                <m:t>≤50°</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2"/>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pip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≤135°</m:t>
                              </m:r>
                            </m:oMath>
                          </a14:m>
                          <a:r>
                            <a:rPr lang="zh-CN" sz="105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3"/>
                      </a:ext>
                    </a:extLst>
                  </a:tr>
                  <a:tr h="226695">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Sub>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 xmlns:m="http://schemas.openxmlformats.org/officeDocument/2006/math">
                              <m:r>
                                <a:rPr lang="en-US" sz="1050" kern="100">
                                  <a:effectLst/>
                                  <a:latin typeface="Cambria Math" panose="02040503050406030204" pitchFamily="18" charset="0"/>
                                </a:rPr>
                                <m:t>0°≤∡</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f</m:t>
                                  </m:r>
                                </m:sup>
                              </m:sSubSup>
                              <m:r>
                                <a:rPr lang="en-US" sz="1050" kern="100">
                                  <a:effectLst/>
                                  <a:latin typeface="Cambria Math" panose="02040503050406030204" pitchFamily="18" charset="0"/>
                                </a:rPr>
                                <m:t>≤90°</m:t>
                              </m:r>
                            </m:oMath>
                          </a14:m>
                          <a:r>
                            <a:rPr lang="zh-CN" sz="1050" kern="100">
                              <a:effectLst/>
                            </a:rPr>
                            <a:t>；</a:t>
                          </a:r>
                          <a14:m>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dip</m:t>
                                  </m:r>
                                </m:sub>
                                <m:sup>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≤5°</m:t>
                              </m:r>
                            </m:oMath>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4"/>
                      </a:ext>
                    </a:extLst>
                  </a:tr>
                  <a:tr h="226695">
                    <a:tc>
                      <a:txBody>
                        <a:bodyPr/>
                        <a:lstStyle/>
                        <a:p>
                          <a:pPr algn="ctr">
                            <a:lnSpc>
                              <a:spcPts val="2000"/>
                            </a:lnSpc>
                            <a:spcAft>
                              <a:spcPts val="0"/>
                            </a:spcAft>
                          </a:pPr>
                          <a14:m>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Sub>
                            </m:oMath>
                          </a14:m>
                          <a:r>
                            <a:rPr lang="zh-CN" sz="1050" kern="100" dirty="0">
                              <a:effectLst/>
                              <a:latin typeface="宋体" panose="02010600030101010101" pitchFamily="2" charset="-122"/>
                              <a:ea typeface="宋体" panose="02010600030101010101" pitchFamily="2" charset="-122"/>
                            </a:rPr>
                            <a:t>与</a:t>
                          </a:r>
                          <a14:m>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zh-CN" altLang="en-US" sz="1050" kern="100">
                                    <a:effectLst/>
                                    <a:latin typeface="Cambria Math" panose="02040503050406030204" pitchFamily="18" charset="0"/>
                                  </a:rPr>
                                  <m:t>−</m:t>
                                </m:r>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𝑀</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&lt;60°</m:t>
                                </m:r>
                              </m:oMath>
                            </m:oMathPara>
                          </a14:m>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5"/>
                      </a:ext>
                    </a:extLst>
                  </a:tr>
                  <a:tr h="226695">
                    <a:tc>
                      <a:txBody>
                        <a:bodyPr/>
                        <a:lstStyle/>
                        <a:p>
                          <a:pPr algn="ctr">
                            <a:lnSpc>
                              <a:spcPts val="2000"/>
                            </a:lnSpc>
                            <a:spcAft>
                              <a:spcPts val="0"/>
                            </a:spcAft>
                          </a:pPr>
                          <a14:m>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Sub>
                            </m:oMath>
                          </a14:m>
                          <a:r>
                            <a:rPr lang="zh-CN" sz="1050" kern="100" dirty="0">
                              <a:effectLst/>
                              <a:latin typeface="宋体" panose="02010600030101010101" pitchFamily="2" charset="-122"/>
                              <a:ea typeface="宋体" panose="02010600030101010101" pitchFamily="2" charset="-122"/>
                            </a:rPr>
                            <a:t>与</a:t>
                          </a:r>
                          <a14:m>
                            <m:oMath xmlns:m="http://schemas.openxmlformats.org/officeDocument/2006/math">
                              <m:sSub>
                                <m:sSubPr>
                                  <m:ctrlPr>
                                    <a:rPr lang="zh-CN" sz="1050" i="1" kern="100">
                                      <a:effectLst/>
                                      <a:latin typeface="Cambria Math" panose="02040503050406030204" pitchFamily="18" charset="0"/>
                                    </a:rPr>
                                  </m:ctrlPr>
                                </m:sSub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Sub>
                            </m:oMath>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𝐿</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zh-CN" altLang="en-US" sz="1050" kern="100">
                                    <a:effectLst/>
                                    <a:latin typeface="Cambria Math" panose="02040503050406030204" pitchFamily="18" charset="0"/>
                                  </a:rPr>
                                  <m:t>−</m:t>
                                </m:r>
                                <m:r>
                                  <a:rPr lang="en-US" sz="1050" kern="100">
                                    <a:effectLst/>
                                    <a:latin typeface="Cambria Math" panose="02040503050406030204" pitchFamily="18" charset="0"/>
                                  </a:rPr>
                                  <m:t>∡</m:t>
                                </m:r>
                                <m:sSubSup>
                                  <m:sSubSupPr>
                                    <m:ctrlPr>
                                      <a:rPr lang="zh-CN" sz="1050" i="1" kern="100">
                                        <a:effectLst/>
                                        <a:latin typeface="Cambria Math" panose="02040503050406030204" pitchFamily="18" charset="0"/>
                                      </a:rPr>
                                    </m:ctrlPr>
                                  </m:sSubSupPr>
                                  <m:e>
                                    <m:r>
                                      <a:rPr lang="en-US" sz="1050" kern="100">
                                        <a:effectLst/>
                                        <a:latin typeface="Cambria Math" panose="02040503050406030204" pitchFamily="18" charset="0"/>
                                      </a:rPr>
                                      <m:t>𝑅</m:t>
                                    </m:r>
                                  </m:e>
                                  <m:sub>
                                    <m:r>
                                      <m:rPr>
                                        <m:sty m:val="p"/>
                                      </m:rPr>
                                      <a:rPr lang="en-US" sz="1050" kern="100">
                                        <a:effectLst/>
                                        <a:latin typeface="Cambria Math" panose="02040503050406030204" pitchFamily="18" charset="0"/>
                                      </a:rPr>
                                      <m:t>mcp</m:t>
                                    </m:r>
                                  </m:sub>
                                  <m:sup>
                                    <m:r>
                                      <m:rPr>
                                        <m:sty m:val="p"/>
                                      </m:rPr>
                                      <a:rPr lang="en-US" sz="1050" kern="100">
                                        <a:effectLst/>
                                        <a:latin typeface="Cambria Math" panose="02040503050406030204" pitchFamily="18" charset="0"/>
                                      </a:rPr>
                                      <m:t>f</m:t>
                                    </m:r>
                                    <m:r>
                                      <a:rPr lang="en-US" sz="1050" kern="100">
                                        <a:effectLst/>
                                        <a:latin typeface="Cambria Math" panose="02040503050406030204" pitchFamily="18" charset="0"/>
                                      </a:rPr>
                                      <m:t>/</m:t>
                                    </m:r>
                                    <m:r>
                                      <m:rPr>
                                        <m:sty m:val="p"/>
                                      </m:rPr>
                                      <a:rPr lang="en-US" sz="1050" kern="100">
                                        <a:effectLst/>
                                        <a:latin typeface="Cambria Math" panose="02040503050406030204" pitchFamily="18" charset="0"/>
                                      </a:rPr>
                                      <m:t>e</m:t>
                                    </m:r>
                                  </m:sup>
                                </m:sSubSup>
                                <m:r>
                                  <a:rPr lang="en-US" sz="1050" kern="100">
                                    <a:effectLst/>
                                    <a:latin typeface="Cambria Math" panose="02040503050406030204" pitchFamily="18" charset="0"/>
                                  </a:rPr>
                                  <m:t>&lt;50°</m:t>
                                </m:r>
                              </m:oMath>
                            </m:oMathPara>
                          </a14:m>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16"/>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4180738668"/>
                  </p:ext>
                </p:extLst>
              </p:nvPr>
            </p:nvGraphicFramePr>
            <p:xfrm>
              <a:off x="7566518" y="82775"/>
              <a:ext cx="4606361" cy="4318000"/>
            </p:xfrm>
            <a:graphic>
              <a:graphicData uri="http://schemas.openxmlformats.org/drawingml/2006/table">
                <a:tbl>
                  <a:tblPr firstRow="1" firstCol="1" bandRow="1">
                    <a:tableStyleId>{BC89EF96-8CEA-46FF-86C4-4CE0E7609802}</a:tableStyleId>
                  </a:tblPr>
                  <a:tblGrid>
                    <a:gridCol w="1048408"/>
                    <a:gridCol w="3557953"/>
                  </a:tblGrid>
                  <a:tr h="254000">
                    <a:tc>
                      <a:txBody>
                        <a:bodyPr/>
                        <a:lstStyle/>
                        <a:p>
                          <a:pPr algn="ctr">
                            <a:lnSpc>
                              <a:spcPts val="2000"/>
                            </a:lnSpc>
                            <a:spcAft>
                              <a:spcPts val="0"/>
                            </a:spcAft>
                          </a:pPr>
                          <a:r>
                            <a:rPr lang="zh-CN" sz="1050" kern="100" dirty="0">
                              <a:effectLst/>
                            </a:rPr>
                            <a:t>手指关节</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2000"/>
                            </a:lnSpc>
                            <a:spcAft>
                              <a:spcPts val="0"/>
                            </a:spcAft>
                          </a:pPr>
                          <a:r>
                            <a:rPr lang="zh-CN" sz="1050" kern="100">
                              <a:effectLst/>
                            </a:rPr>
                            <a:t>约束关系</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r>
                  <a:tr h="254000">
                    <a:tc>
                      <a:txBody>
                        <a:bodyPr/>
                        <a:lstStyle/>
                        <a:p>
                          <a:endParaRPr lang="zh-CN"/>
                        </a:p>
                      </a:txBody>
                      <a:tcPr marL="68580" marR="68580" marT="0" marB="0" anchor="ctr">
                        <a:blipFill rotWithShape="0">
                          <a:blip r:embed="rId5"/>
                          <a:stretch>
                            <a:fillRect l="-581" t="-104878" r="-341279" b="-1543902"/>
                          </a:stretch>
                        </a:blipFill>
                      </a:tcPr>
                    </a:tc>
                    <a:tc>
                      <a:txBody>
                        <a:bodyPr/>
                        <a:lstStyle/>
                        <a:p>
                          <a:endParaRPr lang="zh-CN"/>
                        </a:p>
                      </a:txBody>
                      <a:tcPr marL="68580" marR="68580" marT="0" marB="0" anchor="ctr">
                        <a:blipFill rotWithShape="0">
                          <a:blip r:embed="rId5"/>
                          <a:stretch>
                            <a:fillRect l="-29623" t="-104878" r="-514" b="-1543902"/>
                          </a:stretch>
                        </a:blipFill>
                      </a:tcPr>
                    </a:tc>
                  </a:tr>
                  <a:tr h="254000">
                    <a:tc>
                      <a:txBody>
                        <a:bodyPr/>
                        <a:lstStyle/>
                        <a:p>
                          <a:endParaRPr lang="zh-CN"/>
                        </a:p>
                      </a:txBody>
                      <a:tcPr marL="68580" marR="68580" marT="0" marB="0" anchor="ctr">
                        <a:blipFill rotWithShape="0">
                          <a:blip r:embed="rId5"/>
                          <a:stretch>
                            <a:fillRect l="-581" t="-200000" r="-341279" b="-1407143"/>
                          </a:stretch>
                        </a:blipFill>
                      </a:tcPr>
                    </a:tc>
                    <a:tc>
                      <a:txBody>
                        <a:bodyPr/>
                        <a:lstStyle/>
                        <a:p>
                          <a:endParaRPr lang="zh-CN"/>
                        </a:p>
                      </a:txBody>
                      <a:tcPr marL="68580" marR="68580" marT="0" marB="0" anchor="ctr">
                        <a:blipFill rotWithShape="0">
                          <a:blip r:embed="rId5"/>
                          <a:stretch>
                            <a:fillRect l="-29623" t="-200000" r="-514" b="-1407143"/>
                          </a:stretch>
                        </a:blipFill>
                      </a:tcPr>
                    </a:tc>
                  </a:tr>
                  <a:tr h="254000">
                    <a:tc>
                      <a:txBody>
                        <a:bodyPr/>
                        <a:lstStyle/>
                        <a:p>
                          <a:endParaRPr lang="zh-CN"/>
                        </a:p>
                      </a:txBody>
                      <a:tcPr marL="68580" marR="68580" marT="0" marB="0" anchor="ctr">
                        <a:blipFill rotWithShape="0">
                          <a:blip r:embed="rId5"/>
                          <a:stretch>
                            <a:fillRect l="-581" t="-300000" r="-341279" b="-1307143"/>
                          </a:stretch>
                        </a:blipFill>
                      </a:tcPr>
                    </a:tc>
                    <a:tc>
                      <a:txBody>
                        <a:bodyPr/>
                        <a:lstStyle/>
                        <a:p>
                          <a:endParaRPr lang="zh-CN"/>
                        </a:p>
                      </a:txBody>
                      <a:tcPr marL="68580" marR="68580" marT="0" marB="0" anchor="ctr">
                        <a:blipFill rotWithShape="0">
                          <a:blip r:embed="rId5"/>
                          <a:stretch>
                            <a:fillRect l="-29623" t="-300000" r="-514" b="-1307143"/>
                          </a:stretch>
                        </a:blipFill>
                      </a:tcPr>
                    </a:tc>
                  </a:tr>
                  <a:tr h="254000">
                    <a:tc>
                      <a:txBody>
                        <a:bodyPr/>
                        <a:lstStyle/>
                        <a:p>
                          <a:endParaRPr lang="zh-CN"/>
                        </a:p>
                      </a:txBody>
                      <a:tcPr marL="68580" marR="68580" marT="0" marB="0" anchor="ctr">
                        <a:blipFill rotWithShape="0">
                          <a:blip r:embed="rId5"/>
                          <a:stretch>
                            <a:fillRect l="-581" t="-400000" r="-341279" b="-1207143"/>
                          </a:stretch>
                        </a:blipFill>
                      </a:tcPr>
                    </a:tc>
                    <a:tc>
                      <a:txBody>
                        <a:bodyPr/>
                        <a:lstStyle/>
                        <a:p>
                          <a:endParaRPr lang="zh-CN"/>
                        </a:p>
                      </a:txBody>
                      <a:tcPr marL="68580" marR="68580" marT="0" marB="0" anchor="ctr">
                        <a:blipFill rotWithShape="0">
                          <a:blip r:embed="rId5"/>
                          <a:stretch>
                            <a:fillRect l="-29623" t="-400000" r="-514" b="-1207143"/>
                          </a:stretch>
                        </a:blipFill>
                      </a:tcPr>
                    </a:tc>
                  </a:tr>
                  <a:tr h="254000">
                    <a:tc>
                      <a:txBody>
                        <a:bodyPr/>
                        <a:lstStyle/>
                        <a:p>
                          <a:endParaRPr lang="zh-CN"/>
                        </a:p>
                      </a:txBody>
                      <a:tcPr marL="68580" marR="68580" marT="0" marB="0" anchor="ctr">
                        <a:blipFill rotWithShape="0">
                          <a:blip r:embed="rId5"/>
                          <a:stretch>
                            <a:fillRect l="-581" t="-512195" r="-341279" b="-1136585"/>
                          </a:stretch>
                        </a:blipFill>
                      </a:tcPr>
                    </a:tc>
                    <a:tc>
                      <a:txBody>
                        <a:bodyPr/>
                        <a:lstStyle/>
                        <a:p>
                          <a:endParaRPr lang="zh-CN"/>
                        </a:p>
                      </a:txBody>
                      <a:tcPr marL="68580" marR="68580" marT="0" marB="0" anchor="ctr">
                        <a:blipFill rotWithShape="0">
                          <a:blip r:embed="rId5"/>
                          <a:stretch>
                            <a:fillRect l="-29623" t="-512195" r="-514" b="-1136585"/>
                          </a:stretch>
                        </a:blipFill>
                      </a:tcPr>
                    </a:tc>
                  </a:tr>
                  <a:tr h="254000">
                    <a:tc>
                      <a:txBody>
                        <a:bodyPr/>
                        <a:lstStyle/>
                        <a:p>
                          <a:endParaRPr lang="zh-CN"/>
                        </a:p>
                      </a:txBody>
                      <a:tcPr marL="68580" marR="68580" marT="0" marB="0" anchor="ctr">
                        <a:blipFill rotWithShape="0">
                          <a:blip r:embed="rId5"/>
                          <a:stretch>
                            <a:fillRect l="-581" t="-597619" r="-341279" b="-1009524"/>
                          </a:stretch>
                        </a:blipFill>
                      </a:tcPr>
                    </a:tc>
                    <a:tc>
                      <a:txBody>
                        <a:bodyPr/>
                        <a:lstStyle/>
                        <a:p>
                          <a:endParaRPr lang="zh-CN"/>
                        </a:p>
                      </a:txBody>
                      <a:tcPr marL="68580" marR="68580" marT="0" marB="0" anchor="ctr">
                        <a:blipFill rotWithShape="0">
                          <a:blip r:embed="rId5"/>
                          <a:stretch>
                            <a:fillRect l="-29623" t="-597619" r="-514" b="-1009524"/>
                          </a:stretch>
                        </a:blipFill>
                      </a:tcPr>
                    </a:tc>
                  </a:tr>
                  <a:tr h="254000">
                    <a:tc>
                      <a:txBody>
                        <a:bodyPr/>
                        <a:lstStyle/>
                        <a:p>
                          <a:endParaRPr lang="zh-CN"/>
                        </a:p>
                      </a:txBody>
                      <a:tcPr marL="68580" marR="68580" marT="0" marB="0" anchor="ctr">
                        <a:blipFill rotWithShape="0">
                          <a:blip r:embed="rId5"/>
                          <a:stretch>
                            <a:fillRect l="-581" t="-697619" r="-341279" b="-909524"/>
                          </a:stretch>
                        </a:blipFill>
                      </a:tcPr>
                    </a:tc>
                    <a:tc>
                      <a:txBody>
                        <a:bodyPr/>
                        <a:lstStyle/>
                        <a:p>
                          <a:endParaRPr lang="zh-CN"/>
                        </a:p>
                      </a:txBody>
                      <a:tcPr marL="68580" marR="68580" marT="0" marB="0" anchor="ctr">
                        <a:blipFill rotWithShape="0">
                          <a:blip r:embed="rId5"/>
                          <a:stretch>
                            <a:fillRect l="-29623" t="-697619" r="-514" b="-909524"/>
                          </a:stretch>
                        </a:blipFill>
                      </a:tcPr>
                    </a:tc>
                  </a:tr>
                  <a:tr h="254000">
                    <a:tc>
                      <a:txBody>
                        <a:bodyPr/>
                        <a:lstStyle/>
                        <a:p>
                          <a:endParaRPr lang="zh-CN"/>
                        </a:p>
                      </a:txBody>
                      <a:tcPr marL="68580" marR="68580" marT="0" marB="0" anchor="ctr">
                        <a:blipFill rotWithShape="0">
                          <a:blip r:embed="rId5"/>
                          <a:stretch>
                            <a:fillRect l="-581" t="-817073" r="-341279" b="-831707"/>
                          </a:stretch>
                        </a:blipFill>
                      </a:tcPr>
                    </a:tc>
                    <a:tc>
                      <a:txBody>
                        <a:bodyPr/>
                        <a:lstStyle/>
                        <a:p>
                          <a:endParaRPr lang="zh-CN"/>
                        </a:p>
                      </a:txBody>
                      <a:tcPr marL="68580" marR="68580" marT="0" marB="0" anchor="ctr">
                        <a:blipFill rotWithShape="0">
                          <a:blip r:embed="rId5"/>
                          <a:stretch>
                            <a:fillRect l="-29623" t="-817073" r="-514" b="-831707"/>
                          </a:stretch>
                        </a:blipFill>
                      </a:tcPr>
                    </a:tc>
                  </a:tr>
                  <a:tr h="254000">
                    <a:tc>
                      <a:txBody>
                        <a:bodyPr/>
                        <a:lstStyle/>
                        <a:p>
                          <a:endParaRPr lang="zh-CN"/>
                        </a:p>
                      </a:txBody>
                      <a:tcPr marL="68580" marR="68580" marT="0" marB="0" anchor="ctr">
                        <a:blipFill rotWithShape="0">
                          <a:blip r:embed="rId5"/>
                          <a:stretch>
                            <a:fillRect l="-581" t="-895238" r="-341279" b="-711905"/>
                          </a:stretch>
                        </a:blipFill>
                      </a:tcPr>
                    </a:tc>
                    <a:tc>
                      <a:txBody>
                        <a:bodyPr/>
                        <a:lstStyle/>
                        <a:p>
                          <a:endParaRPr lang="zh-CN"/>
                        </a:p>
                      </a:txBody>
                      <a:tcPr marL="68580" marR="68580" marT="0" marB="0" anchor="ctr">
                        <a:blipFill rotWithShape="0">
                          <a:blip r:embed="rId5"/>
                          <a:stretch>
                            <a:fillRect l="-29623" t="-895238" r="-514" b="-711905"/>
                          </a:stretch>
                        </a:blipFill>
                      </a:tcPr>
                    </a:tc>
                  </a:tr>
                  <a:tr h="254000">
                    <a:tc>
                      <a:txBody>
                        <a:bodyPr/>
                        <a:lstStyle/>
                        <a:p>
                          <a:endParaRPr lang="zh-CN"/>
                        </a:p>
                      </a:txBody>
                      <a:tcPr marL="68580" marR="68580" marT="0" marB="0" anchor="ctr">
                        <a:blipFill rotWithShape="0">
                          <a:blip r:embed="rId5"/>
                          <a:stretch>
                            <a:fillRect l="-581" t="-995238" r="-341279" b="-611905"/>
                          </a:stretch>
                        </a:blipFill>
                      </a:tcPr>
                    </a:tc>
                    <a:tc>
                      <a:txBody>
                        <a:bodyPr/>
                        <a:lstStyle/>
                        <a:p>
                          <a:endParaRPr lang="zh-CN"/>
                        </a:p>
                      </a:txBody>
                      <a:tcPr marL="68580" marR="68580" marT="0" marB="0" anchor="ctr">
                        <a:blipFill rotWithShape="0">
                          <a:blip r:embed="rId5"/>
                          <a:stretch>
                            <a:fillRect l="-29623" t="-995238" r="-514" b="-611905"/>
                          </a:stretch>
                        </a:blipFill>
                      </a:tcPr>
                    </a:tc>
                  </a:tr>
                  <a:tr h="254000">
                    <a:tc>
                      <a:txBody>
                        <a:bodyPr/>
                        <a:lstStyle/>
                        <a:p>
                          <a:endParaRPr lang="zh-CN"/>
                        </a:p>
                      </a:txBody>
                      <a:tcPr marL="68580" marR="68580" marT="0" marB="0" anchor="ctr">
                        <a:blipFill rotWithShape="0">
                          <a:blip r:embed="rId5"/>
                          <a:stretch>
                            <a:fillRect l="-581" t="-1121951" r="-341279" b="-526829"/>
                          </a:stretch>
                        </a:blipFill>
                      </a:tcPr>
                    </a:tc>
                    <a:tc>
                      <a:txBody>
                        <a:bodyPr/>
                        <a:lstStyle/>
                        <a:p>
                          <a:endParaRPr lang="zh-CN"/>
                        </a:p>
                      </a:txBody>
                      <a:tcPr marL="68580" marR="68580" marT="0" marB="0" anchor="ctr">
                        <a:blipFill rotWithShape="0">
                          <a:blip r:embed="rId5"/>
                          <a:stretch>
                            <a:fillRect l="-29623" t="-1121951" r="-514" b="-526829"/>
                          </a:stretch>
                        </a:blipFill>
                      </a:tcPr>
                    </a:tc>
                  </a:tr>
                  <a:tr h="254000">
                    <a:tc>
                      <a:txBody>
                        <a:bodyPr/>
                        <a:lstStyle/>
                        <a:p>
                          <a:endParaRPr lang="zh-CN"/>
                        </a:p>
                      </a:txBody>
                      <a:tcPr marL="68580" marR="68580" marT="0" marB="0" anchor="ctr">
                        <a:blipFill rotWithShape="0">
                          <a:blip r:embed="rId5"/>
                          <a:stretch>
                            <a:fillRect l="-581" t="-1192857" r="-341279" b="-414286"/>
                          </a:stretch>
                        </a:blipFill>
                      </a:tcPr>
                    </a:tc>
                    <a:tc>
                      <a:txBody>
                        <a:bodyPr/>
                        <a:lstStyle/>
                        <a:p>
                          <a:endParaRPr lang="zh-CN"/>
                        </a:p>
                      </a:txBody>
                      <a:tcPr marL="68580" marR="68580" marT="0" marB="0" anchor="ctr">
                        <a:blipFill rotWithShape="0">
                          <a:blip r:embed="rId5"/>
                          <a:stretch>
                            <a:fillRect l="-29623" t="-1192857" r="-514" b="-414286"/>
                          </a:stretch>
                        </a:blipFill>
                      </a:tcPr>
                    </a:tc>
                  </a:tr>
                  <a:tr h="254000">
                    <a:tc>
                      <a:txBody>
                        <a:bodyPr/>
                        <a:lstStyle/>
                        <a:p>
                          <a:endParaRPr lang="zh-CN"/>
                        </a:p>
                      </a:txBody>
                      <a:tcPr marL="68580" marR="68580" marT="0" marB="0" anchor="ctr">
                        <a:blipFill rotWithShape="0">
                          <a:blip r:embed="rId5"/>
                          <a:stretch>
                            <a:fillRect l="-581" t="-1292857" r="-341279" b="-314286"/>
                          </a:stretch>
                        </a:blipFill>
                      </a:tcPr>
                    </a:tc>
                    <a:tc>
                      <a:txBody>
                        <a:bodyPr/>
                        <a:lstStyle/>
                        <a:p>
                          <a:endParaRPr lang="zh-CN"/>
                        </a:p>
                      </a:txBody>
                      <a:tcPr marL="68580" marR="68580" marT="0" marB="0" anchor="ctr">
                        <a:blipFill rotWithShape="0">
                          <a:blip r:embed="rId5"/>
                          <a:stretch>
                            <a:fillRect l="-29623" t="-1292857" r="-514" b="-314286"/>
                          </a:stretch>
                        </a:blipFill>
                      </a:tcPr>
                    </a:tc>
                  </a:tr>
                  <a:tr h="254000">
                    <a:tc>
                      <a:txBody>
                        <a:bodyPr/>
                        <a:lstStyle/>
                        <a:p>
                          <a:endParaRPr lang="zh-CN"/>
                        </a:p>
                      </a:txBody>
                      <a:tcPr marL="68580" marR="68580" marT="0" marB="0" anchor="ctr">
                        <a:blipFill rotWithShape="0">
                          <a:blip r:embed="rId5"/>
                          <a:stretch>
                            <a:fillRect l="-581" t="-1392857" r="-341279" b="-214286"/>
                          </a:stretch>
                        </a:blipFill>
                      </a:tcPr>
                    </a:tc>
                    <a:tc>
                      <a:txBody>
                        <a:bodyPr/>
                        <a:lstStyle/>
                        <a:p>
                          <a:endParaRPr lang="zh-CN"/>
                        </a:p>
                      </a:txBody>
                      <a:tcPr marL="68580" marR="68580" marT="0" marB="0" anchor="ctr">
                        <a:blipFill rotWithShape="0">
                          <a:blip r:embed="rId5"/>
                          <a:stretch>
                            <a:fillRect l="-29623" t="-1392857" r="-514" b="-214286"/>
                          </a:stretch>
                        </a:blipFill>
                      </a:tcPr>
                    </a:tc>
                  </a:tr>
                  <a:tr h="254000">
                    <a:tc>
                      <a:txBody>
                        <a:bodyPr/>
                        <a:lstStyle/>
                        <a:p>
                          <a:endParaRPr lang="zh-CN"/>
                        </a:p>
                      </a:txBody>
                      <a:tcPr marL="68580" marR="68580" marT="0" marB="0" anchor="ctr">
                        <a:blipFill rotWithShape="0">
                          <a:blip r:embed="rId5"/>
                          <a:stretch>
                            <a:fillRect l="-581" t="-1529268" r="-341279" b="-119512"/>
                          </a:stretch>
                        </a:blipFill>
                      </a:tcPr>
                    </a:tc>
                    <a:tc>
                      <a:txBody>
                        <a:bodyPr/>
                        <a:lstStyle/>
                        <a:p>
                          <a:endParaRPr lang="zh-CN"/>
                        </a:p>
                      </a:txBody>
                      <a:tcPr marL="68580" marR="68580" marT="0" marB="0" anchor="ctr">
                        <a:blipFill rotWithShape="0">
                          <a:blip r:embed="rId5"/>
                          <a:stretch>
                            <a:fillRect l="-29623" t="-1529268" r="-514" b="-119512"/>
                          </a:stretch>
                        </a:blipFill>
                      </a:tcPr>
                    </a:tc>
                  </a:tr>
                  <a:tr h="254000">
                    <a:tc>
                      <a:txBody>
                        <a:bodyPr/>
                        <a:lstStyle/>
                        <a:p>
                          <a:endParaRPr lang="zh-CN"/>
                        </a:p>
                      </a:txBody>
                      <a:tcPr marL="68580" marR="68580" marT="0" marB="0" anchor="ctr">
                        <a:blipFill rotWithShape="0">
                          <a:blip r:embed="rId5"/>
                          <a:stretch>
                            <a:fillRect l="-581" t="-1590476" r="-341279" b="-16667"/>
                          </a:stretch>
                        </a:blipFill>
                      </a:tcPr>
                    </a:tc>
                    <a:tc>
                      <a:txBody>
                        <a:bodyPr/>
                        <a:lstStyle/>
                        <a:p>
                          <a:endParaRPr lang="zh-CN"/>
                        </a:p>
                      </a:txBody>
                      <a:tcPr marL="68580" marR="68580" marT="0" marB="0" anchor="ctr">
                        <a:blipFill rotWithShape="0">
                          <a:blip r:embed="rId5"/>
                          <a:stretch>
                            <a:fillRect l="-29623" t="-1590476" r="-514" b="-16667"/>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矩形 13"/>
              <p:cNvSpPr/>
              <p:nvPr/>
            </p:nvSpPr>
            <p:spPr>
              <a:xfrm>
                <a:off x="132518" y="2324824"/>
                <a:ext cx="7609841" cy="565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𝜷</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d>
                            <m:dPr>
                              <m:begChr m:val="["/>
                              <m:endChr m:val="]"/>
                              <m:ctrlPr>
                                <a:rPr lang="zh-CN" altLang="en-US" b="0" i="1">
                                  <a:latin typeface="Cambria Math" panose="02040503050406030204" pitchFamily="18" charset="0"/>
                                </a:rPr>
                              </m:ctrlPr>
                            </m:dPr>
                            <m:e>
                              <m:m>
                                <m:mPr>
                                  <m:mcs>
                                    <m:mc>
                                      <m:mcPr>
                                        <m:count m:val="9"/>
                                        <m:mcJc m:val="center"/>
                                      </m:mcPr>
                                    </m:mc>
                                  </m:mcs>
                                  <m:ctrlPr>
                                    <a:rPr lang="zh-CN" altLang="en-US" b="0" i="1">
                                      <a:latin typeface="Cambria Math" panose="02040503050406030204" pitchFamily="18" charset="0"/>
                                    </a:rPr>
                                  </m:ctrlPr>
                                </m:mPr>
                                <m:mr>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pip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pip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mr>
                              </m:m>
                            </m:e>
                          </m:d>
                        </m:e>
                        <m:sup>
                          <m:r>
                            <m:rPr>
                              <m:sty m:val="p"/>
                            </m:rPr>
                            <a:rPr lang="zh-CN" altLang="en-US" b="0" i="0">
                              <a:latin typeface="Cambria Math" panose="02040503050406030204" pitchFamily="18" charset="0"/>
                            </a:rPr>
                            <m:t>T</m:t>
                          </m:r>
                        </m:sup>
                      </m:sSup>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32518" y="2324824"/>
                <a:ext cx="7609841" cy="56528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8066" y="3415716"/>
                <a:ext cx="3847656" cy="488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𝜷</m:t>
                          </m:r>
                        </m:e>
                        <m:sub>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𝜷</m:t>
                              </m:r>
                            </m:e>
                          </m:acc>
                        </m:e>
                        <m:sub>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a:latin typeface="Cambria Math" panose="02040503050406030204" pitchFamily="18" charset="0"/>
                            </a:rPr>
                            <m:t>1|</m:t>
                          </m:r>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b="1" i="1">
                          <a:latin typeface="Cambria Math" panose="02040503050406030204" pitchFamily="18" charset="0"/>
                        </a:rPr>
                        <m:t>𝑩</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𝒖</m:t>
                          </m:r>
                        </m:e>
                        <m:sub>
                          <m:r>
                            <a:rPr lang="en-US" altLang="zh-CN"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8</m:t>
                              </m:r>
                            </m:e>
                          </m:d>
                        </m:sup>
                      </m:sSub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18066" y="3415716"/>
                <a:ext cx="3847656" cy="488660"/>
              </a:xfrm>
              <a:prstGeom prst="rect">
                <a:avLst/>
              </a:prstGeom>
              <a:blipFill rotWithShape="0">
                <a:blip r:embed="rId7"/>
                <a:stretch>
                  <a:fillRect l="-317"/>
                </a:stretch>
              </a:blipFill>
            </p:spPr>
            <p:txBody>
              <a:bodyPr/>
              <a:lstStyle/>
              <a:p>
                <a:r>
                  <a:rPr lang="zh-CN" altLang="en-US">
                    <a:noFill/>
                  </a:rPr>
                  <a:t> </a:t>
                </a:r>
              </a:p>
            </p:txBody>
          </p:sp>
        </mc:Fallback>
      </mc:AlternateContent>
      <p:sp>
        <p:nvSpPr>
          <p:cNvPr id="16" name="矩形 15"/>
          <p:cNvSpPr/>
          <p:nvPr/>
        </p:nvSpPr>
        <p:spPr>
          <a:xfrm>
            <a:off x="170989" y="2892881"/>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系统方程</a:t>
            </a:r>
          </a:p>
        </p:txBody>
      </p:sp>
      <p:sp>
        <p:nvSpPr>
          <p:cNvPr id="17" name="矩形 16"/>
          <p:cNvSpPr/>
          <p:nvPr/>
        </p:nvSpPr>
        <p:spPr>
          <a:xfrm>
            <a:off x="150930" y="3987107"/>
            <a:ext cx="1114408" cy="442878"/>
          </a:xfrm>
          <a:prstGeom prst="rect">
            <a:avLst/>
          </a:prstGeom>
        </p:spPr>
        <p:txBody>
          <a:bodyPr wrap="none">
            <a:spAutoFit/>
          </a:bodyPr>
          <a:lstStyle/>
          <a:p>
            <a:pPr algn="ctr" fontAlgn="auto">
              <a:lnSpc>
                <a:spcPct val="150000"/>
              </a:lnSpc>
              <a:spcBef>
                <a:spcPts val="0"/>
              </a:spcBef>
              <a:spcAft>
                <a:spcPts val="0"/>
              </a:spcAft>
              <a:defRPr/>
            </a:pPr>
            <a:r>
              <a:rPr lang="zh-CN" altLang="en-US" b="1" dirty="0">
                <a:solidFill>
                  <a:prstClr val="black"/>
                </a:solidFill>
                <a:latin typeface="宋体" panose="02010600030101010101" pitchFamily="2" charset="-122"/>
                <a:ea typeface="宋体" panose="02010600030101010101" pitchFamily="2" charset="-122"/>
                <a:cs typeface="+mn-ea"/>
                <a:sym typeface="+mn-lt"/>
              </a:rPr>
              <a:t>观测方程</a:t>
            </a:r>
            <a:endParaRPr lang="zh-CN" altLang="en-US" sz="2400" b="1" dirty="0">
              <a:latin typeface="宋体" panose="02010600030101010101" pitchFamily="2" charset="-122"/>
              <a:ea typeface="宋体" panose="02010600030101010101" pitchFamily="2" charset="-122"/>
              <a:cs typeface="微软雅黑" panose="020B0503020204020204" pitchFamily="34" charset="-122"/>
              <a:sym typeface="+mn-lt"/>
            </a:endParaRPr>
          </a:p>
        </p:txBody>
      </p:sp>
      <p:sp>
        <p:nvSpPr>
          <p:cNvPr id="18" name="矩形 17"/>
          <p:cNvSpPr/>
          <p:nvPr/>
        </p:nvSpPr>
        <p:spPr>
          <a:xfrm>
            <a:off x="170989" y="1862151"/>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系统状态</a:t>
            </a:r>
          </a:p>
        </p:txBody>
      </p:sp>
      <mc:AlternateContent xmlns:mc="http://schemas.openxmlformats.org/markup-compatibility/2006" xmlns:a14="http://schemas.microsoft.com/office/drawing/2010/main">
        <mc:Choice Requires="a14">
          <p:sp>
            <p:nvSpPr>
              <p:cNvPr id="19" name="矩形 18"/>
              <p:cNvSpPr/>
              <p:nvPr/>
            </p:nvSpPr>
            <p:spPr>
              <a:xfrm>
                <a:off x="1357977" y="3995251"/>
                <a:ext cx="1870640"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𝒁</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1" i="1">
                          <a:latin typeface="Cambria Math" panose="02040503050406030204" pitchFamily="18" charset="0"/>
                        </a:rPr>
                        <m:t>𝑯</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𝒗</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2</m:t>
                              </m:r>
                            </m:e>
                          </m:d>
                        </m:sup>
                      </m:sSubSup>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1357977" y="3995251"/>
                <a:ext cx="1870640" cy="434734"/>
              </a:xfrm>
              <a:prstGeom prst="rect">
                <a:avLst/>
              </a:prstGeom>
              <a:blipFill rotWithShape="0">
                <a:blip r:embed="rId8"/>
                <a:stretch>
                  <a:fillRect b="-9722"/>
                </a:stretch>
              </a:blipFill>
            </p:spPr>
            <p:txBody>
              <a:bodyPr/>
              <a:lstStyle/>
              <a:p>
                <a:r>
                  <a:rPr lang="zh-CN" altLang="en-US">
                    <a:noFill/>
                  </a:rPr>
                  <a:t> </a:t>
                </a:r>
              </a:p>
            </p:txBody>
          </p:sp>
        </mc:Fallback>
      </mc:AlternateContent>
      <p:sp>
        <p:nvSpPr>
          <p:cNvPr id="20" name="矩形 19"/>
          <p:cNvSpPr/>
          <p:nvPr/>
        </p:nvSpPr>
        <p:spPr>
          <a:xfrm>
            <a:off x="170990" y="4512716"/>
            <a:ext cx="1114408" cy="442878"/>
          </a:xfrm>
          <a:prstGeom prst="rect">
            <a:avLst/>
          </a:prstGeom>
        </p:spPr>
        <p:txBody>
          <a:bodyPr wrap="none">
            <a:spAutoFit/>
          </a:bodyPr>
          <a:lstStyle/>
          <a:p>
            <a:pPr algn="ctr" fontAlgn="auto">
              <a:lnSpc>
                <a:spcPct val="150000"/>
              </a:lnSpc>
              <a:spcBef>
                <a:spcPts val="0"/>
              </a:spcBef>
              <a:spcAft>
                <a:spcPts val="0"/>
              </a:spcAft>
              <a:defRPr/>
            </a:pPr>
            <a:r>
              <a:rPr lang="zh-CN" altLang="en-US" b="1" dirty="0">
                <a:solidFill>
                  <a:prstClr val="black"/>
                </a:solidFill>
                <a:latin typeface="宋体" panose="02010600030101010101" pitchFamily="2" charset="-122"/>
                <a:ea typeface="宋体" panose="02010600030101010101" pitchFamily="2" charset="-122"/>
                <a:cs typeface="+mn-ea"/>
                <a:sym typeface="+mn-lt"/>
              </a:rPr>
              <a:t>约束求解</a:t>
            </a:r>
            <a:endParaRPr lang="zh-CN" altLang="en-US" sz="2400" b="1" dirty="0">
              <a:latin typeface="宋体" panose="02010600030101010101" pitchFamily="2" charset="-122"/>
              <a:ea typeface="宋体" panose="02010600030101010101" pitchFamily="2" charset="-122"/>
              <a:cs typeface="微软雅黑" panose="020B0503020204020204" pitchFamily="34" charset="-122"/>
              <a:sym typeface="+mn-lt"/>
            </a:endParaRPr>
          </a:p>
        </p:txBody>
      </p:sp>
      <mc:AlternateContent xmlns:mc="http://schemas.openxmlformats.org/markup-compatibility/2006" xmlns:a14="http://schemas.microsoft.com/office/drawing/2010/main">
        <mc:Choice Requires="a14">
          <p:sp>
            <p:nvSpPr>
              <p:cNvPr id="21" name="矩形 20"/>
              <p:cNvSpPr/>
              <p:nvPr/>
            </p:nvSpPr>
            <p:spPr>
              <a:xfrm>
                <a:off x="170989" y="4955594"/>
                <a:ext cx="6023637" cy="622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𝜷</m:t>
                              </m:r>
                            </m:e>
                          </m:acc>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r>
                        <a:rPr lang="zh-CN" altLang="en-US" b="0" i="0">
                          <a:latin typeface="Cambria Math" panose="02040503050406030204" pitchFamily="18" charset="0"/>
                        </a:rPr>
                        <m:t>=</m:t>
                      </m:r>
                      <m:r>
                        <m:rPr>
                          <m:sty m:val="p"/>
                        </m:rPr>
                        <a:rPr lang="zh-CN" altLang="en-US" b="0" i="0">
                          <a:latin typeface="Cambria Math" panose="02040503050406030204" pitchFamily="18" charset="0"/>
                        </a:rPr>
                        <m:t>arg</m:t>
                      </m:r>
                      <m:func>
                        <m:funcPr>
                          <m:ctrlPr>
                            <a:rPr lang="zh-CN" altLang="en-US" b="0" i="1">
                              <a:latin typeface="Cambria Math" panose="02040503050406030204" pitchFamily="18" charset="0"/>
                            </a:rPr>
                          </m:ctrlPr>
                        </m:funcPr>
                        <m:fName>
                          <m:limLow>
                            <m:limLowPr>
                              <m:ctrlPr>
                                <a:rPr lang="zh-CN" altLang="en-US" b="0" i="1">
                                  <a:latin typeface="Cambria Math" panose="02040503050406030204" pitchFamily="18" charset="0"/>
                                </a:rPr>
                              </m:ctrlPr>
                            </m:limLowPr>
                            <m:e>
                              <m:r>
                                <m:rPr>
                                  <m:sty m:val="p"/>
                                </m:rPr>
                                <a:rPr lang="zh-CN" altLang="en-US" b="0" i="0">
                                  <a:latin typeface="Cambria Math" panose="02040503050406030204" pitchFamily="18" charset="0"/>
                                </a:rPr>
                                <m:t>min</m:t>
                              </m:r>
                            </m:e>
                            <m:lim>
                              <m:sSub>
                                <m:sSubPr>
                                  <m:ctrlPr>
                                    <a:rPr lang="zh-CN" altLang="en-US" b="0" i="1">
                                      <a:latin typeface="Cambria Math" panose="02040503050406030204" pitchFamily="18" charset="0"/>
                                    </a:rPr>
                                  </m:ctrlPr>
                                </m:sSubPr>
                                <m:e>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lim>
                          </m:limLow>
                        </m:fName>
                        <m:e>
                          <m:sSup>
                            <m:sSupPr>
                              <m:ctrlPr>
                                <a:rPr lang="zh-CN" altLang="en-US" b="0" i="1">
                                  <a:latin typeface="Cambria Math" panose="02040503050406030204" pitchFamily="18" charset="0"/>
                                </a:rPr>
                              </m:ctrlPr>
                            </m:sSupPr>
                            <m:e>
                              <m:d>
                                <m:dPr>
                                  <m:ctrlPr>
                                    <a:rPr lang="zh-CN" altLang="en-US" b="0" i="1">
                                      <a:latin typeface="Cambria Math" panose="02040503050406030204" pitchFamily="18" charset="0"/>
                                    </a:rPr>
                                  </m:ctrlPr>
                                </m:dPr>
                                <m:e>
                                  <m:sSub>
                                    <m:sSubPr>
                                      <m:ctrlPr>
                                        <a:rPr lang="zh-CN" altLang="en-US" b="0" i="1">
                                          <a:latin typeface="Cambria Math" panose="02040503050406030204" pitchFamily="18" charset="0"/>
                                        </a:rPr>
                                      </m:ctrlPr>
                                    </m:sSubPr>
                                    <m:e>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e>
                              </m:d>
                            </m:e>
                            <m:sup>
                              <m:r>
                                <m:rPr>
                                  <m:sty m:val="p"/>
                                </m:rPr>
                                <a:rPr lang="zh-CN" altLang="en-US" b="0" i="0">
                                  <a:latin typeface="Cambria Math" panose="02040503050406030204" pitchFamily="18" charset="0"/>
                                </a:rPr>
                                <m:t>T</m:t>
                              </m:r>
                            </m:sup>
                          </m:sSup>
                          <m:r>
                            <a:rPr lang="zh-CN" altLang="en-US" b="1" i="1">
                              <a:latin typeface="Cambria Math" panose="02040503050406030204" pitchFamily="18" charset="0"/>
                            </a:rPr>
                            <m:t>𝑾</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𝜷</m:t>
                                      </m:r>
                                    </m:e>
                                  </m:acc>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e>
                          </m:d>
                          <m:r>
                            <a:rPr lang="zh-CN" altLang="en-US" b="0" i="0">
                              <a:latin typeface="Cambria Math" panose="02040503050406030204" pitchFamily="18" charset="0"/>
                            </a:rPr>
                            <m:t> </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 </m:t>
                          </m:r>
                        </m:e>
                      </m:func>
                      <m:r>
                        <a:rPr lang="zh-CN" altLang="en-US" b="0" i="0">
                          <a:latin typeface="Cambria Math" panose="02040503050406030204" pitchFamily="18" charset="0"/>
                        </a:rPr>
                        <m:t> </m:t>
                      </m:r>
                      <m:r>
                        <a:rPr lang="zh-CN" altLang="en-US" b="1" i="1">
                          <a:latin typeface="Cambria Math" panose="02040503050406030204" pitchFamily="18" charset="0"/>
                        </a:rPr>
                        <m:t>𝑫</m:t>
                      </m:r>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𝜷</m:t>
                              </m:r>
                            </m:e>
                          </m:acc>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1" i="1">
                          <a:latin typeface="Cambria Math" panose="02040503050406030204" pitchFamily="18" charset="0"/>
                        </a:rPr>
                        <m:t>𝒅</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170989" y="4955594"/>
                <a:ext cx="6023637" cy="622093"/>
              </a:xfrm>
              <a:prstGeom prst="rect">
                <a:avLst/>
              </a:prstGeom>
              <a:blipFill rotWithShape="0">
                <a:blip r:embed="rId9"/>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10109" y="5426118"/>
                <a:ext cx="4004750" cy="1364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func>
                                  <m:funcPr>
                                    <m:ctrlPr>
                                      <a:rPr lang="zh-CN" altLang="en-US" i="1">
                                        <a:latin typeface="Cambria Math" panose="02040503050406030204" pitchFamily="18" charset="0"/>
                                      </a:rPr>
                                    </m:ctrlPr>
                                  </m:funcPr>
                                  <m:fNa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b="1" i="1">
                                            <a:latin typeface="Cambria Math" panose="02040503050406030204" pitchFamily="18" charset="0"/>
                                          </a:rPr>
                                          <m:t>𝜷</m:t>
                                        </m:r>
                                      </m:e>
                                    </m:d>
                                    <m:r>
                                      <a:rPr lang="zh-CN" altLang="en-US" b="0" i="0">
                                        <a:latin typeface="Cambria Math" panose="02040503050406030204" pitchFamily="18" charset="0"/>
                                      </a:rPr>
                                      <m:t>=</m:t>
                                    </m:r>
                                    <m:limLow>
                                      <m:limLowPr>
                                        <m:ctrlPr>
                                          <a:rPr lang="zh-CN" altLang="en-US" b="0" i="1">
                                            <a:latin typeface="Cambria Math" panose="02040503050406030204" pitchFamily="18" charset="0"/>
                                          </a:rPr>
                                        </m:ctrlPr>
                                      </m:limLowPr>
                                      <m:e>
                                        <m:r>
                                          <m:rPr>
                                            <m:sty m:val="p"/>
                                          </m:rPr>
                                          <a:rPr lang="zh-CN" altLang="en-US" b="0" i="0">
                                            <a:latin typeface="Cambria Math" panose="02040503050406030204" pitchFamily="18" charset="0"/>
                                          </a:rPr>
                                          <m:t>min</m:t>
                                        </m:r>
                                      </m:e>
                                      <m:lim>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lim>
                                    </m:limLow>
                                  </m:fName>
                                  <m:e>
                                    <m:sSup>
                                      <m:sSupPr>
                                        <m:ctrlPr>
                                          <a:rPr lang="zh-CN" altLang="en-US" b="0" i="1">
                                            <a:latin typeface="Cambria Math" panose="02040503050406030204" pitchFamily="18" charset="0"/>
                                          </a:rPr>
                                        </m:ctrlPr>
                                      </m:sSupPr>
                                      <m:e>
                                        <m:d>
                                          <m:dPr>
                                            <m:ctrlPr>
                                              <a:rPr lang="zh-CN" altLang="en-US" b="0" i="1">
                                                <a:latin typeface="Cambria Math" panose="02040503050406030204" pitchFamily="18" charset="0"/>
                                              </a:rPr>
                                            </m:ctrlPr>
                                          </m:dPr>
                                          <m:e>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r>
                                              <a:rPr lang="zh-CN" altLang="en-US" b="0" i="0">
                                                <a:latin typeface="Cambria Math" panose="02040503050406030204" pitchFamily="18" charset="0"/>
                                              </a:rPr>
                                              <m:t>−</m:t>
                                            </m:r>
                                            <m:r>
                                              <a:rPr lang="zh-CN" altLang="en-US" b="1" i="1">
                                                <a:latin typeface="Cambria Math" panose="02040503050406030204" pitchFamily="18" charset="0"/>
                                              </a:rPr>
                                              <m:t>𝜷</m:t>
                                            </m:r>
                                          </m:e>
                                        </m:d>
                                      </m:e>
                                      <m:sup>
                                        <m:r>
                                          <m:rPr>
                                            <m:sty m:val="p"/>
                                          </m:rPr>
                                          <a:rPr lang="zh-CN" altLang="en-US" b="0" i="0">
                                            <a:latin typeface="Cambria Math" panose="02040503050406030204" pitchFamily="18" charset="0"/>
                                          </a:rPr>
                                          <m:t>T</m:t>
                                        </m:r>
                                      </m:sup>
                                    </m:sSup>
                                    <m:r>
                                      <a:rPr lang="zh-CN" altLang="en-US" b="1" i="1">
                                        <a:latin typeface="Cambria Math" panose="02040503050406030204" pitchFamily="18" charset="0"/>
                                      </a:rPr>
                                      <m:t>𝑾</m:t>
                                    </m:r>
                                    <m:d>
                                      <m:dPr>
                                        <m:ctrlPr>
                                          <a:rPr lang="zh-CN" altLang="en-US" b="1" i="1">
                                            <a:latin typeface="Cambria Math" panose="02040503050406030204" pitchFamily="18" charset="0"/>
                                          </a:rPr>
                                        </m:ctrlPr>
                                      </m:d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𝜷</m:t>
                                            </m:r>
                                          </m:e>
                                        </m:acc>
                                        <m:r>
                                          <a:rPr lang="zh-CN" altLang="en-US" b="0" i="0">
                                            <a:latin typeface="Cambria Math" panose="02040503050406030204" pitchFamily="18" charset="0"/>
                                          </a:rPr>
                                          <m:t>−</m:t>
                                        </m:r>
                                        <m:r>
                                          <a:rPr lang="zh-CN" altLang="en-US" b="1" i="1">
                                            <a:latin typeface="Cambria Math" panose="02040503050406030204" pitchFamily="18" charset="0"/>
                                          </a:rPr>
                                          <m:t>𝜷</m:t>
                                        </m:r>
                                      </m:e>
                                    </m:d>
                                  </m:e>
                                </m:func>
                              </m:e>
                            </m:mr>
                            <m:m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 </m:t>
                                </m:r>
                                <m:m>
                                  <m:mPr>
                                    <m:mcs>
                                      <m:mc>
                                        <m:mcPr>
                                          <m:count m:val="1"/>
                                          <m:mcJc m:val="center"/>
                                        </m:mcPr>
                                      </m:mc>
                                    </m:mcs>
                                    <m:ctrlPr>
                                      <a:rPr lang="zh-CN" altLang="en-US" b="0" i="1">
                                        <a:latin typeface="Cambria Math" panose="02040503050406030204" pitchFamily="18" charset="0"/>
                                      </a:rPr>
                                    </m:ctrlPr>
                                  </m:mPr>
                                  <m:m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h</m:t>
                                          </m:r>
                                        </m:e>
                                        <m:sub>
                                          <m:r>
                                            <a:rPr lang="zh-CN" altLang="en-US" b="0" i="1">
                                              <a:latin typeface="Cambria Math" panose="02040503050406030204" pitchFamily="18" charset="0"/>
                                            </a:rPr>
                                            <m:t>𝑖</m:t>
                                          </m:r>
                                        </m:sub>
                                      </m:sSub>
                                      <m:d>
                                        <m:dPr>
                                          <m:ctrlPr>
                                            <a:rPr lang="zh-CN" altLang="en-US" b="0" i="1">
                                              <a:latin typeface="Cambria Math" panose="02040503050406030204" pitchFamily="18" charset="0"/>
                                            </a:rPr>
                                          </m:ctrlPr>
                                        </m:dPr>
                                        <m:e>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e>
                                      </m:d>
                                      <m:r>
                                        <a:rPr lang="zh-CN" altLang="en-US" b="0" i="0">
                                          <a:latin typeface="Cambria Math" panose="02040503050406030204" pitchFamily="18" charset="0"/>
                                        </a:rPr>
                                        <m:t>=0,</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1" i="0">
                                          <a:latin typeface="Cambria Math" panose="02040503050406030204" pitchFamily="18" charset="0"/>
                                        </a:rPr>
                                        <m:t>𝐄</m:t>
                                      </m:r>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r>
                                            <a:rPr lang="zh-CN" altLang="en-US" b="0" i="0">
                                              <a:latin typeface="Cambria Math" panose="02040503050406030204" pitchFamily="18" charset="0"/>
                                            </a:rPr>
                                            <m:t>1,⋯,</m:t>
                                          </m:r>
                                          <m:r>
                                            <a:rPr lang="zh-CN" altLang="en-US" b="0" i="1">
                                              <a:latin typeface="Cambria Math" panose="02040503050406030204" pitchFamily="18" charset="0"/>
                                            </a:rPr>
                                            <m:t>𝑙</m:t>
                                          </m:r>
                                        </m:e>
                                      </m:d>
                                      <m:r>
                                        <a:rPr lang="zh-CN" altLang="en-US" b="0" i="0">
                                          <a:latin typeface="Cambria Math" panose="02040503050406030204" pitchFamily="18" charset="0"/>
                                        </a:rPr>
                                        <m:t>,</m:t>
                                      </m:r>
                                    </m:e>
                                  </m:mr>
                                  <m:mr>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𝑔</m:t>
                                          </m:r>
                                        </m:e>
                                        <m:sub>
                                          <m:r>
                                            <a:rPr lang="zh-CN" altLang="en-US" b="0" i="1">
                                              <a:latin typeface="Cambria Math" panose="02040503050406030204" pitchFamily="18" charset="0"/>
                                            </a:rPr>
                                            <m:t>𝑗</m:t>
                                          </m:r>
                                        </m:sub>
                                      </m:sSub>
                                      <m:d>
                                        <m:dPr>
                                          <m:ctrlPr>
                                            <a:rPr lang="zh-CN" altLang="en-US" b="0" i="1">
                                              <a:latin typeface="Cambria Math" panose="02040503050406030204" pitchFamily="18" charset="0"/>
                                            </a:rPr>
                                          </m:ctrlPr>
                                        </m:dPr>
                                        <m:e>
                                          <m:acc>
                                            <m:accPr>
                                              <m:chr m:val="̃"/>
                                              <m:ctrlPr>
                                                <a:rPr lang="zh-CN" altLang="en-US" b="0" i="1">
                                                  <a:latin typeface="Cambria Math" panose="02040503050406030204" pitchFamily="18" charset="0"/>
                                                </a:rPr>
                                              </m:ctrlPr>
                                            </m:accPr>
                                            <m:e>
                                              <m:r>
                                                <a:rPr lang="zh-CN" altLang="en-US" b="1" i="1">
                                                  <a:latin typeface="Cambria Math" panose="02040503050406030204" pitchFamily="18" charset="0"/>
                                                </a:rPr>
                                                <m:t>𝜷</m:t>
                                              </m:r>
                                            </m:e>
                                          </m:acc>
                                        </m:e>
                                      </m:d>
                                      <m:r>
                                        <a:rPr lang="zh-CN" altLang="en-US" b="0" i="0">
                                          <a:latin typeface="Cambria Math" panose="02040503050406030204" pitchFamily="18" charset="0"/>
                                        </a:rPr>
                                        <m:t>≥0,</m:t>
                                      </m:r>
                                      <m:r>
                                        <a:rPr lang="zh-CN" altLang="en-US" b="0" i="1">
                                          <a:latin typeface="Cambria Math" panose="02040503050406030204" pitchFamily="18" charset="0"/>
                                        </a:rPr>
                                        <m:t>𝑗</m:t>
                                      </m:r>
                                      <m:r>
                                        <a:rPr lang="zh-CN" altLang="en-US" b="0" i="0">
                                          <a:latin typeface="Cambria Math" panose="02040503050406030204" pitchFamily="18" charset="0"/>
                                        </a:rPr>
                                        <m:t>∈</m:t>
                                      </m:r>
                                      <m:r>
                                        <a:rPr lang="zh-CN" altLang="en-US" b="1" i="0">
                                          <a:latin typeface="Cambria Math" panose="02040503050406030204" pitchFamily="18" charset="0"/>
                                        </a:rPr>
                                        <m:t>𝐅</m:t>
                                      </m:r>
                                      <m:r>
                                        <a:rPr lang="zh-CN" altLang="en-US" b="0" i="0">
                                          <a:latin typeface="Cambria Math" panose="02040503050406030204" pitchFamily="18" charset="0"/>
                                        </a:rPr>
                                        <m:t>=</m:t>
                                      </m:r>
                                      <m:d>
                                        <m:dPr>
                                          <m:begChr m:val="{"/>
                                          <m:endChr m:val="}"/>
                                          <m:ctrlPr>
                                            <a:rPr lang="zh-CN" altLang="en-US" b="0" i="1">
                                              <a:latin typeface="Cambria Math" panose="02040503050406030204" pitchFamily="18" charset="0"/>
                                            </a:rPr>
                                          </m:ctrlPr>
                                        </m:dPr>
                                        <m:e>
                                          <m:r>
                                            <a:rPr lang="zh-CN" altLang="en-US" b="0" i="1">
                                              <a:latin typeface="Cambria Math" panose="02040503050406030204" pitchFamily="18" charset="0"/>
                                            </a:rPr>
                                            <m:t>𝑙</m:t>
                                          </m:r>
                                          <m:r>
                                            <a:rPr lang="zh-CN" altLang="en-US" b="0" i="0">
                                              <a:latin typeface="Cambria Math" panose="02040503050406030204" pitchFamily="18" charset="0"/>
                                            </a:rPr>
                                            <m:t>+1,⋯,</m:t>
                                          </m:r>
                                          <m:r>
                                            <a:rPr lang="zh-CN" altLang="en-US" b="0" i="1">
                                              <a:latin typeface="Cambria Math" panose="02040503050406030204" pitchFamily="18" charset="0"/>
                                            </a:rPr>
                                            <m:t>𝑚</m:t>
                                          </m:r>
                                        </m:e>
                                      </m:d>
                                      <m:r>
                                        <a:rPr lang="zh-CN" altLang="en-US" b="0" i="0">
                                          <a:latin typeface="Cambria Math" panose="02040503050406030204" pitchFamily="18" charset="0"/>
                                        </a:rPr>
                                        <m:t>,</m:t>
                                      </m:r>
                                    </m:e>
                                  </m:mr>
                                </m:m>
                              </m:e>
                            </m:mr>
                          </m:m>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910109" y="5426118"/>
                <a:ext cx="4004750" cy="1364669"/>
              </a:xfrm>
              <a:prstGeom prst="rect">
                <a:avLst/>
              </a:prstGeom>
              <a:blipFill rotWithShape="0">
                <a:blip r:embed="rId10"/>
                <a:stretch>
                  <a:fillRect/>
                </a:stretch>
              </a:blipFill>
            </p:spPr>
            <p:txBody>
              <a:bodyPr/>
              <a:lstStyle/>
              <a:p>
                <a:r>
                  <a:rPr lang="zh-CN" altLang="en-US">
                    <a:noFill/>
                  </a:rPr>
                  <a:t> </a:t>
                </a:r>
              </a:p>
            </p:txBody>
          </p:sp>
        </mc:Fallback>
      </mc:AlternateContent>
      <p:sp>
        <p:nvSpPr>
          <p:cNvPr id="9" name="校徽打底"/>
          <p:cNvSpPr/>
          <p:nvPr/>
        </p:nvSpPr>
        <p:spPr>
          <a:xfrm>
            <a:off x="2594996" y="-144438"/>
            <a:ext cx="7002008" cy="7002008"/>
          </a:xfrm>
          <a:prstGeom prst="rect">
            <a:avLst/>
          </a:prstGeom>
          <a:blipFill dpi="0" rotWithShape="1">
            <a:blip r:embed="rId1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0802497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1" name="矩形 2"/>
          <p:cNvSpPr>
            <a:spLocks noChangeArrowheads="1"/>
          </p:cNvSpPr>
          <p:nvPr/>
        </p:nvSpPr>
        <p:spPr bwMode="auto">
          <a:xfrm>
            <a:off x="784860" y="852488"/>
            <a:ext cx="9554210" cy="1231102"/>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二、约束融合的手部姿态跟踪方法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3</a:t>
            </a:r>
            <a:r>
              <a:rPr lang="zh-CN" altLang="en-US" b="1" dirty="0">
                <a:solidFill>
                  <a:prstClr val="black"/>
                </a:solidFill>
                <a:latin typeface="微软雅黑"/>
                <a:cs typeface="+mn-ea"/>
                <a:sym typeface="+mn-lt"/>
              </a:rPr>
              <a:t>、实验验证和分析</a:t>
            </a:r>
            <a:endParaRPr lang="en-US" altLang="zh-CN" b="1" dirty="0">
              <a:solidFill>
                <a:prstClr val="black"/>
              </a:solidFill>
              <a:latin typeface="微软雅黑"/>
              <a:cs typeface="+mn-ea"/>
              <a:sym typeface="+mn-lt"/>
            </a:endParaRP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085" y="4062844"/>
            <a:ext cx="4859655" cy="2023110"/>
          </a:xfrm>
          <a:prstGeom prst="rect">
            <a:avLst/>
          </a:prstGeom>
          <a:noFill/>
          <a:ln>
            <a:noFill/>
          </a:ln>
        </p:spPr>
      </p:pic>
      <p:sp>
        <p:nvSpPr>
          <p:cNvPr id="7" name="矩形 6"/>
          <p:cNvSpPr/>
          <p:nvPr/>
        </p:nvSpPr>
        <p:spPr>
          <a:xfrm>
            <a:off x="1426168" y="6085953"/>
            <a:ext cx="3185487" cy="646331"/>
          </a:xfrm>
          <a:prstGeom prst="rect">
            <a:avLst/>
          </a:prstGeom>
        </p:spPr>
        <p:txBody>
          <a:bodyPr wrap="none">
            <a:spAutoFit/>
          </a:bodyPr>
          <a:lstStyle/>
          <a:p>
            <a:pPr algn="ctr"/>
            <a:r>
              <a:rPr lang="en-US" altLang="zh-CN" dirty="0">
                <a:latin typeface="Times New Roman" panose="02020603050405020304" pitchFamily="18" charset="0"/>
                <a:ea typeface="宋体" panose="02010600030101010101" pitchFamily="2" charset="-122"/>
              </a:rPr>
              <a:t>OK</a:t>
            </a:r>
            <a:r>
              <a:rPr lang="zh-CN" altLang="zh-CN" dirty="0">
                <a:ea typeface="宋体" panose="02010600030101010101" pitchFamily="2" charset="-122"/>
                <a:cs typeface="Times New Roman" panose="02020603050405020304" pitchFamily="18" charset="0"/>
              </a:rPr>
              <a:t>手势动作时序图</a:t>
            </a:r>
            <a:endParaRPr lang="en-US" altLang="zh-CN" dirty="0">
              <a:ea typeface="宋体" panose="02010600030101010101" pitchFamily="2" charset="-122"/>
              <a:cs typeface="Times New Roman" panose="02020603050405020304" pitchFamily="18" charset="0"/>
            </a:endParaRPr>
          </a:p>
          <a:p>
            <a:pPr algn="ctr"/>
            <a:r>
              <a:rPr lang="zh-CN" altLang="zh-CN" dirty="0">
                <a:ea typeface="宋体" panose="02010600030101010101" pitchFamily="2" charset="-122"/>
                <a:cs typeface="Times New Roman" panose="02020603050405020304" pitchFamily="18" charset="0"/>
              </a:rPr>
              <a:t>（基于姿态的手部跟踪算法）</a:t>
            </a:r>
            <a:endParaRPr lang="zh-CN" altLang="en-US" dirty="0"/>
          </a:p>
        </p:txBody>
      </p:sp>
      <p:pic>
        <p:nvPicPr>
          <p:cNvPr id="13" name="图片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8252" y="1197319"/>
            <a:ext cx="4859655" cy="2023110"/>
          </a:xfrm>
          <a:prstGeom prst="rect">
            <a:avLst/>
          </a:prstGeom>
          <a:noFill/>
          <a:ln>
            <a:noFill/>
          </a:ln>
        </p:spPr>
      </p:pic>
      <p:sp>
        <p:nvSpPr>
          <p:cNvPr id="14" name="矩形 13"/>
          <p:cNvSpPr/>
          <p:nvPr/>
        </p:nvSpPr>
        <p:spPr>
          <a:xfrm>
            <a:off x="5720079" y="3255829"/>
            <a:ext cx="6096000" cy="646331"/>
          </a:xfrm>
          <a:prstGeom prst="rect">
            <a:avLst/>
          </a:prstGeom>
        </p:spPr>
        <p:txBody>
          <a:bodyPr>
            <a:spAutoFit/>
          </a:bodyPr>
          <a:lstStyle/>
          <a:p>
            <a:pPr algn="ctr"/>
            <a:r>
              <a:rPr lang="en-US" altLang="zh-CN" dirty="0">
                <a:latin typeface="Times New Roman" panose="02020603050405020304" pitchFamily="18" charset="0"/>
                <a:ea typeface="宋体" panose="02010600030101010101" pitchFamily="2" charset="-122"/>
              </a:rPr>
              <a:t>OK</a:t>
            </a:r>
            <a:r>
              <a:rPr lang="zh-CN" altLang="zh-CN" dirty="0">
                <a:ea typeface="宋体" panose="02010600030101010101" pitchFamily="2" charset="-122"/>
                <a:cs typeface="Times New Roman" panose="02020603050405020304" pitchFamily="18" charset="0"/>
              </a:rPr>
              <a:t>手势动作时序图</a:t>
            </a:r>
            <a:endParaRPr lang="en-US" altLang="zh-CN" dirty="0">
              <a:ea typeface="宋体" panose="02010600030101010101" pitchFamily="2" charset="-122"/>
              <a:cs typeface="Times New Roman" panose="02020603050405020304" pitchFamily="18" charset="0"/>
            </a:endParaRPr>
          </a:p>
          <a:p>
            <a:pPr algn="ctr"/>
            <a:r>
              <a:rPr lang="zh-CN" altLang="zh-CN" dirty="0">
                <a:ea typeface="宋体" panose="02010600030101010101" pitchFamily="2" charset="-122"/>
                <a:cs typeface="Times New Roman" panose="02020603050405020304" pitchFamily="18" charset="0"/>
              </a:rPr>
              <a:t>（基于姿态的手部跟踪算法且改进传感器固定方式）</a:t>
            </a:r>
            <a:endParaRPr lang="zh-CN" altLang="en-US" dirty="0"/>
          </a:p>
        </p:txBody>
      </p:sp>
      <p:pic>
        <p:nvPicPr>
          <p:cNvPr id="15" name="图片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8252" y="4062844"/>
            <a:ext cx="4859655" cy="2023110"/>
          </a:xfrm>
          <a:prstGeom prst="rect">
            <a:avLst/>
          </a:prstGeom>
          <a:noFill/>
          <a:ln>
            <a:noFill/>
          </a:ln>
        </p:spPr>
      </p:pic>
      <p:sp>
        <p:nvSpPr>
          <p:cNvPr id="16" name="矩形 15"/>
          <p:cNvSpPr/>
          <p:nvPr/>
        </p:nvSpPr>
        <p:spPr>
          <a:xfrm>
            <a:off x="6944503" y="6085954"/>
            <a:ext cx="3647152" cy="646331"/>
          </a:xfrm>
          <a:prstGeom prst="rect">
            <a:avLst/>
          </a:prstGeom>
        </p:spPr>
        <p:txBody>
          <a:bodyPr wrap="none">
            <a:spAutoFit/>
          </a:bodyPr>
          <a:lstStyle/>
          <a:p>
            <a:pPr algn="ctr"/>
            <a:r>
              <a:rPr lang="en-US" altLang="zh-CN" dirty="0">
                <a:latin typeface="Times New Roman" panose="02020603050405020304" pitchFamily="18" charset="0"/>
                <a:ea typeface="宋体" panose="02010600030101010101" pitchFamily="2" charset="-122"/>
              </a:rPr>
              <a:t>OK</a:t>
            </a:r>
            <a:r>
              <a:rPr lang="zh-CN" altLang="zh-CN" dirty="0">
                <a:ea typeface="宋体" panose="02010600030101010101" pitchFamily="2" charset="-122"/>
                <a:cs typeface="Times New Roman" panose="02020603050405020304" pitchFamily="18" charset="0"/>
              </a:rPr>
              <a:t>手势动作时序图</a:t>
            </a:r>
            <a:endParaRPr lang="en-US" altLang="zh-CN" dirty="0">
              <a:ea typeface="宋体" panose="02010600030101010101" pitchFamily="2" charset="-122"/>
              <a:cs typeface="Times New Roman" panose="02020603050405020304" pitchFamily="18" charset="0"/>
            </a:endParaRPr>
          </a:p>
          <a:p>
            <a:pPr algn="ctr"/>
            <a:r>
              <a:rPr lang="zh-CN" altLang="zh-CN" dirty="0">
                <a:ea typeface="宋体" panose="02010600030101010101" pitchFamily="2" charset="-122"/>
                <a:cs typeface="Times New Roman" panose="02020603050405020304" pitchFamily="18" charset="0"/>
              </a:rPr>
              <a:t>（融合约束的手部姿态跟踪算法）</a:t>
            </a:r>
            <a:endParaRPr lang="zh-CN" altLang="en-US" dirty="0"/>
          </a:p>
        </p:txBody>
      </p:sp>
      <mc:AlternateContent xmlns:mc="http://schemas.openxmlformats.org/markup-compatibility/2006" xmlns:a14="http://schemas.microsoft.com/office/drawing/2010/main">
        <mc:Choice Requires="a14">
          <p:sp>
            <p:nvSpPr>
              <p:cNvPr id="17" name="矩形 16"/>
              <p:cNvSpPr/>
              <p:nvPr/>
            </p:nvSpPr>
            <p:spPr>
              <a:xfrm>
                <a:off x="1831191" y="2287287"/>
                <a:ext cx="2512354" cy="1340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r>
                                  <a:rPr lang="zh-CN" altLang="en-US">
                                    <a:latin typeface="Cambria Math" panose="02040503050406030204" pitchFamily="18" charset="0"/>
                                  </a:rPr>
                                  <m:t>−</m:t>
                                </m:r>
                                <m:r>
                                  <a:rPr lang="zh-CN" altLang="en-US" i="0">
                                    <a:latin typeface="Cambria Math" panose="02040503050406030204" pitchFamily="18" charset="0"/>
                                  </a:rPr>
                                  <m:t>30°≤∡</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𝐼</m:t>
                                    </m:r>
                                  </m:e>
                                  <m:sub>
                                    <m:r>
                                      <m:rPr>
                                        <m:sty m:val="p"/>
                                      </m:rPr>
                                      <a:rPr lang="zh-CN" altLang="en-US" i="0">
                                        <a:latin typeface="Cambria Math" panose="02040503050406030204" pitchFamily="18" charset="0"/>
                                      </a:rPr>
                                      <m:t>mcp</m:t>
                                    </m:r>
                                  </m:sub>
                                  <m:sup>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f</m:t>
                                        </m:r>
                                      </m:num>
                                      <m:den>
                                        <m:r>
                                          <m:rPr>
                                            <m:sty m:val="p"/>
                                          </m:rPr>
                                          <a:rPr lang="zh-CN" altLang="en-US" i="0">
                                            <a:latin typeface="Cambria Math" panose="02040503050406030204" pitchFamily="18" charset="0"/>
                                          </a:rPr>
                                          <m:t>e</m:t>
                                        </m:r>
                                      </m:den>
                                    </m:f>
                                  </m:sup>
                                </m:sSubSup>
                                <m:r>
                                  <a:rPr lang="zh-CN" altLang="en-US" i="0">
                                    <a:latin typeface="Cambria Math" panose="02040503050406030204" pitchFamily="18" charset="0"/>
                                  </a:rPr>
                                  <m:t>≤90°;</m:t>
                                </m:r>
                              </m:e>
                            </m:mr>
                            <m:mr>
                              <m:e>
                                <m:r>
                                  <a:rPr lang="zh-CN" altLang="en-US" i="0">
                                    <a:latin typeface="Cambria Math" panose="02040503050406030204" pitchFamily="18" charset="0"/>
                                  </a:rPr>
                                  <m:t>0°≤∡</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𝐼</m:t>
                                    </m:r>
                                  </m:e>
                                  <m:sub>
                                    <m:r>
                                      <m:rPr>
                                        <m:sty m:val="p"/>
                                      </m:rPr>
                                      <a:rPr lang="zh-CN" altLang="en-US" i="0">
                                        <a:latin typeface="Cambria Math" panose="02040503050406030204" pitchFamily="18" charset="0"/>
                                      </a:rPr>
                                      <m:t>mcp</m:t>
                                    </m:r>
                                  </m:sub>
                                  <m:sup>
                                    <m:r>
                                      <m:rPr>
                                        <m:sty m:val="p"/>
                                      </m:rPr>
                                      <a:rPr lang="zh-CN" altLang="en-US" i="0">
                                        <a:latin typeface="Cambria Math" panose="02040503050406030204" pitchFamily="18" charset="0"/>
                                      </a:rPr>
                                      <m:t>ab</m:t>
                                    </m:r>
                                  </m:sup>
                                </m:sSubSup>
                                <m:r>
                                  <a:rPr lang="zh-CN" altLang="en-US" i="0">
                                    <a:latin typeface="Cambria Math" panose="02040503050406030204" pitchFamily="18" charset="0"/>
                                  </a:rPr>
                                  <m:t>≤60°;</m:t>
                                </m:r>
                              </m:e>
                            </m:mr>
                            <m:mr>
                              <m:e>
                                <m:r>
                                  <a:rPr lang="zh-CN" altLang="en-US" i="0">
                                    <a:latin typeface="Cambria Math" panose="02040503050406030204" pitchFamily="18" charset="0"/>
                                  </a:rPr>
                                  <m:t>0°≤∡</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𝐼</m:t>
                                    </m:r>
                                  </m:e>
                                  <m:sub>
                                    <m:r>
                                      <m:rPr>
                                        <m:sty m:val="p"/>
                                      </m:rPr>
                                      <a:rPr lang="zh-CN" altLang="en-US" i="0">
                                        <a:latin typeface="Cambria Math" panose="02040503050406030204" pitchFamily="18" charset="0"/>
                                      </a:rPr>
                                      <m:t>pip</m:t>
                                    </m:r>
                                  </m:sub>
                                  <m:sup>
                                    <m:f>
                                      <m:fPr>
                                        <m:type m:val="lin"/>
                                        <m:ctrlPr>
                                          <a:rPr lang="zh-CN" altLang="en-US" i="1">
                                            <a:latin typeface="Cambria Math" panose="02040503050406030204" pitchFamily="18" charset="0"/>
                                          </a:rPr>
                                        </m:ctrlPr>
                                      </m:fPr>
                                      <m:num>
                                        <m:r>
                                          <m:rPr>
                                            <m:sty m:val="p"/>
                                          </m:rPr>
                                          <a:rPr lang="zh-CN" altLang="en-US" i="0">
                                            <a:latin typeface="Cambria Math" panose="02040503050406030204" pitchFamily="18" charset="0"/>
                                          </a:rPr>
                                          <m:t>f</m:t>
                                        </m:r>
                                      </m:num>
                                      <m:den>
                                        <m:r>
                                          <m:rPr>
                                            <m:sty m:val="p"/>
                                          </m:rPr>
                                          <a:rPr lang="zh-CN" altLang="en-US" i="0">
                                            <a:latin typeface="Cambria Math" panose="02040503050406030204" pitchFamily="18" charset="0"/>
                                          </a:rPr>
                                          <m:t>e</m:t>
                                        </m:r>
                                      </m:den>
                                    </m:f>
                                  </m:sup>
                                </m:sSubSup>
                                <m:r>
                                  <a:rPr lang="zh-CN" altLang="en-US" i="0">
                                    <a:latin typeface="Cambria Math" panose="02040503050406030204" pitchFamily="18" charset="0"/>
                                  </a:rPr>
                                  <m:t>≤110°;</m:t>
                                </m:r>
                              </m:e>
                            </m:mr>
                          </m:m>
                        </m:e>
                      </m:d>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831191" y="2287287"/>
                <a:ext cx="2512354" cy="1340880"/>
              </a:xfrm>
              <a:prstGeom prst="rect">
                <a:avLst/>
              </a:prstGeom>
              <a:blipFill rotWithShape="0">
                <a:blip r:embed="rId7"/>
                <a:stretch>
                  <a:fillRect/>
                </a:stretch>
              </a:blipFill>
            </p:spPr>
            <p:txBody>
              <a:bodyPr/>
              <a:lstStyle/>
              <a:p>
                <a:r>
                  <a:rPr lang="zh-CN" altLang="en-US">
                    <a:noFill/>
                  </a:rPr>
                  <a:t> </a:t>
                </a:r>
              </a:p>
            </p:txBody>
          </p:sp>
        </mc:Fallback>
      </mc:AlternateContent>
      <p:sp>
        <p:nvSpPr>
          <p:cNvPr id="9" name="校徽打底"/>
          <p:cNvSpPr/>
          <p:nvPr/>
        </p:nvSpPr>
        <p:spPr>
          <a:xfrm>
            <a:off x="2594996" y="-144438"/>
            <a:ext cx="7002008" cy="7002008"/>
          </a:xfrm>
          <a:prstGeom prst="rect">
            <a:avLst/>
          </a:prstGeom>
          <a:blipFill dpi="0" rotWithShape="1">
            <a:blip r:embed="rId8">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5422444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774700" y="1083310"/>
            <a:ext cx="9554210" cy="677104"/>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三、手部康复交互原型系统</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AHRIS</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0" name="图片 9" descr="镜像疗法"/>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2632" y="1216175"/>
            <a:ext cx="2684668" cy="2040628"/>
          </a:xfrm>
          <a:prstGeom prst="rect">
            <a:avLst/>
          </a:prstGeom>
          <a:noFill/>
          <a:ln>
            <a:noFill/>
          </a:ln>
        </p:spPr>
      </p:pic>
      <p:sp>
        <p:nvSpPr>
          <p:cNvPr id="6" name="矩形 5"/>
          <p:cNvSpPr/>
          <p:nvPr/>
        </p:nvSpPr>
        <p:spPr>
          <a:xfrm>
            <a:off x="9011416" y="833438"/>
            <a:ext cx="2031325"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镜像视觉反馈疗法</a:t>
            </a:r>
            <a:endParaRPr lang="zh-CN" altLang="en-US" dirty="0"/>
          </a:p>
        </p:txBody>
      </p:sp>
      <p:pic>
        <p:nvPicPr>
          <p:cNvPr id="11" name="图片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260" y="2082799"/>
            <a:ext cx="5445525" cy="3932745"/>
          </a:xfrm>
          <a:prstGeom prst="rect">
            <a:avLst/>
          </a:prstGeom>
          <a:noFill/>
          <a:ln>
            <a:noFill/>
          </a:ln>
        </p:spPr>
      </p:pic>
      <p:pic>
        <p:nvPicPr>
          <p:cNvPr id="13" name="图片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3899" y="3506674"/>
            <a:ext cx="5455841" cy="2897235"/>
          </a:xfrm>
          <a:prstGeom prst="rect">
            <a:avLst/>
          </a:prstGeom>
          <a:noFill/>
          <a:ln>
            <a:noFill/>
          </a:ln>
        </p:spPr>
      </p:pic>
      <p:sp>
        <p:nvSpPr>
          <p:cNvPr id="12" name="矩形 11"/>
          <p:cNvSpPr/>
          <p:nvPr/>
        </p:nvSpPr>
        <p:spPr>
          <a:xfrm>
            <a:off x="6895926" y="6352858"/>
            <a:ext cx="272382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基于康复任务的交互逻辑</a:t>
            </a:r>
            <a:endParaRPr lang="zh-CN" altLang="en-US" dirty="0"/>
          </a:p>
        </p:txBody>
      </p:sp>
      <p:sp>
        <p:nvSpPr>
          <p:cNvPr id="9" name="校徽打底"/>
          <p:cNvSpPr/>
          <p:nvPr/>
        </p:nvSpPr>
        <p:spPr>
          <a:xfrm>
            <a:off x="2594996" y="-144438"/>
            <a:ext cx="7002008" cy="7002008"/>
          </a:xfrm>
          <a:prstGeom prst="rect">
            <a:avLst/>
          </a:prstGeom>
          <a:blipFill dpi="0" rotWithShape="1">
            <a:blip r:embed="rId6">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7FAECC07-F456-4B10-A730-4BE9F115E376}"/>
              </a:ext>
            </a:extLst>
          </p:cNvPr>
          <p:cNvSpPr/>
          <p:nvPr/>
        </p:nvSpPr>
        <p:spPr>
          <a:xfrm>
            <a:off x="9527521" y="6475969"/>
            <a:ext cx="2621230" cy="246221"/>
          </a:xfrm>
          <a:prstGeom prst="rect">
            <a:avLst/>
          </a:prstGeom>
        </p:spPr>
        <p:txBody>
          <a:bodyPr wrap="none">
            <a:spAutoFit/>
          </a:bodyPr>
          <a:lstStyle/>
          <a:p>
            <a:r>
              <a:rPr lang="zh-CN" altLang="en-US" sz="1000" dirty="0">
                <a:ea typeface="宋体" panose="02010600030101010101" pitchFamily="2" charset="-122"/>
                <a:cs typeface="Times New Roman" panose="02020603050405020304" pitchFamily="18" charset="0"/>
              </a:rPr>
              <a:t>非临床研究，仅调研交互模式实际交互效果</a:t>
            </a:r>
            <a:endParaRPr lang="zh-CN" altLang="en-US" sz="1000" dirty="0"/>
          </a:p>
        </p:txBody>
      </p:sp>
    </p:spTree>
    <p:extLst>
      <p:ext uri="{BB962C8B-B14F-4D97-AF65-F5344CB8AC3E}">
        <p14:creationId xmlns:p14="http://schemas.microsoft.com/office/powerpoint/2010/main" val="361113852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774700" y="1083310"/>
            <a:ext cx="9554210" cy="677104"/>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三、手部康复交互原型系统</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AHRIS</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4" name="图片 13"/>
          <p:cNvPicPr/>
          <p:nvPr/>
        </p:nvPicPr>
        <p:blipFill>
          <a:blip r:embed="rId3">
            <a:extLst>
              <a:ext uri="{28A0092B-C50C-407E-A947-70E740481C1C}">
                <a14:useLocalDpi xmlns:a14="http://schemas.microsoft.com/office/drawing/2010/main" val="0"/>
              </a:ext>
            </a:extLst>
          </a:blip>
          <a:srcRect/>
          <a:stretch>
            <a:fillRect/>
          </a:stretch>
        </p:blipFill>
        <p:spPr bwMode="auto">
          <a:xfrm>
            <a:off x="774700" y="1991236"/>
            <a:ext cx="4974590" cy="3239770"/>
          </a:xfrm>
          <a:prstGeom prst="rect">
            <a:avLst/>
          </a:prstGeom>
          <a:noFill/>
          <a:ln>
            <a:noFill/>
          </a:ln>
        </p:spPr>
      </p:pic>
      <p:sp>
        <p:nvSpPr>
          <p:cNvPr id="6" name="矩形 5"/>
          <p:cNvSpPr/>
          <p:nvPr/>
        </p:nvSpPr>
        <p:spPr>
          <a:xfrm>
            <a:off x="6096000" y="1811315"/>
            <a:ext cx="6096000" cy="4193520"/>
          </a:xfrm>
          <a:prstGeom prst="rect">
            <a:avLst/>
          </a:prstGeom>
        </p:spPr>
        <p:txBody>
          <a:bodyPr>
            <a:spAutoFit/>
          </a:bodyPr>
          <a:lstStyle/>
          <a:p>
            <a:pPr indent="447675">
              <a:lnSpc>
                <a:spcPct val="150000"/>
              </a:lnSpc>
            </a:pPr>
            <a:r>
              <a:rPr lang="zh-CN" altLang="zh-CN" dirty="0">
                <a:latin typeface="Times New Roman" panose="02020603050405020304" pitchFamily="18" charset="0"/>
                <a:ea typeface="宋体" panose="02010600030101010101" pitchFamily="2" charset="-122"/>
                <a:cs typeface="Times New Roman" panose="02020603050405020304" pitchFamily="18" charset="0"/>
              </a:rPr>
              <a:t>基于康复交互实验获得的问卷数据以及分析结果，认为，相比于传统镜像视觉反馈康复交互方式，本文基于自主手部跟踪技术所设计的康复交互方式在交互体验方面具有优势，尤其在交互的舒适程度以及姿态可视化方面，具有明显优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47675">
              <a:lnSpc>
                <a:spcPct val="150000"/>
              </a:lnSpc>
            </a:pPr>
            <a:r>
              <a:rPr lang="zh-CN" altLang="zh-CN" dirty="0">
                <a:latin typeface="Times New Roman" panose="02020603050405020304" pitchFamily="18" charset="0"/>
                <a:ea typeface="宋体" panose="02010600030101010101" pitchFamily="2" charset="-122"/>
                <a:cs typeface="Times New Roman" panose="02020603050405020304" pitchFamily="18" charset="0"/>
              </a:rPr>
              <a:t>特别地，本文基于自主手部跟踪技术所设计的康复交互方式在姿态可视化方面能够提供姿态可视化的多种方案，这便于康复患者自主地选择患侧手手部姿态的视觉反馈形式，从而按照康复患者期望的方式引导和激励其达到完成康复任务的目的</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7" name="矩形 6"/>
          <p:cNvSpPr/>
          <p:nvPr/>
        </p:nvSpPr>
        <p:spPr>
          <a:xfrm>
            <a:off x="1207586" y="5461828"/>
            <a:ext cx="4108817"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三种手部康复任务示意图及可视化姿态</a:t>
            </a:r>
            <a:endParaRPr lang="zh-CN" altLang="en-US" dirty="0"/>
          </a:p>
        </p:txBody>
      </p:sp>
      <p:sp>
        <p:nvSpPr>
          <p:cNvPr id="9" name="校徽打底"/>
          <p:cNvSpPr/>
          <p:nvPr/>
        </p:nvSpPr>
        <p:spPr>
          <a:xfrm>
            <a:off x="2594996" y="-144438"/>
            <a:ext cx="7002008" cy="7002008"/>
          </a:xfrm>
          <a:prstGeom prst="rect">
            <a:avLst/>
          </a:prstGeom>
          <a:blipFill dpi="0" rotWithShape="1">
            <a:blip r:embed="rId4">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707883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目录组合"/>
          <p:cNvGrpSpPr/>
          <p:nvPr/>
        </p:nvGrpSpPr>
        <p:grpSpPr>
          <a:xfrm>
            <a:off x="5305422" y="815550"/>
            <a:ext cx="1581152" cy="1015104"/>
            <a:chOff x="5305422" y="815550"/>
            <a:chExt cx="1581152" cy="1015104"/>
          </a:xfrm>
        </p:grpSpPr>
        <p:sp>
          <p:nvSpPr>
            <p:cNvPr id="110" name="目录英文"/>
            <p:cNvSpPr txBox="1"/>
            <p:nvPr/>
          </p:nvSpPr>
          <p:spPr>
            <a:xfrm>
              <a:off x="5305423" y="1553655"/>
              <a:ext cx="1581151" cy="276999"/>
            </a:xfrm>
            <a:prstGeom prst="rect">
              <a:avLst/>
            </a:prstGeom>
            <a:solidFill>
              <a:schemeClr val="bg1"/>
            </a:solidFill>
          </p:spPr>
          <p:txBody>
            <a:bodyPr wrap="square" lIns="0" tIns="0" rIns="0" bIns="0" anchor="ctr">
              <a:spAutoFit/>
            </a:bodyPr>
            <a:lstStyle/>
            <a:p>
              <a:pPr algn="dist"/>
              <a:r>
                <a:rPr lang="en-US" altLang="zh-CN" b="1">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CONTENTS</a:t>
              </a:r>
            </a:p>
          </p:txBody>
        </p:sp>
        <p:sp>
          <p:nvSpPr>
            <p:cNvPr id="111" name="目录"/>
            <p:cNvSpPr txBox="1"/>
            <p:nvPr/>
          </p:nvSpPr>
          <p:spPr>
            <a:xfrm>
              <a:off x="5305422" y="815550"/>
              <a:ext cx="1581152" cy="738665"/>
            </a:xfrm>
            <a:prstGeom prst="rect">
              <a:avLst/>
            </a:prstGeom>
            <a:solidFill>
              <a:schemeClr val="bg1"/>
            </a:solidFill>
          </p:spPr>
          <p:txBody>
            <a:bodyPr wrap="square" lIns="0" tIns="0" rIns="0" bIns="0">
              <a:spAutoFit/>
            </a:bodyPr>
            <a:lstStyle/>
            <a:p>
              <a:pPr algn="dist"/>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endParaRPr lang="en-US" altLang="zh-CN"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线段组合"/>
          <p:cNvGrpSpPr/>
          <p:nvPr/>
        </p:nvGrpSpPr>
        <p:grpSpPr>
          <a:xfrm>
            <a:off x="2330611" y="1699755"/>
            <a:ext cx="7530779" cy="0"/>
            <a:chOff x="2330611" y="1699755"/>
            <a:chExt cx="7530779" cy="0"/>
          </a:xfrm>
        </p:grpSpPr>
        <p:cxnSp>
          <p:nvCxnSpPr>
            <p:cNvPr id="108" name="右点缀线段"/>
            <p:cNvCxnSpPr/>
            <p:nvPr/>
          </p:nvCxnSpPr>
          <p:spPr>
            <a:xfrm>
              <a:off x="7204981" y="1699755"/>
              <a:ext cx="26564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左点缀线段"/>
            <p:cNvCxnSpPr/>
            <p:nvPr/>
          </p:nvCxnSpPr>
          <p:spPr>
            <a:xfrm>
              <a:off x="2330611" y="1699755"/>
              <a:ext cx="26564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1"/>
          <p:cNvGrpSpPr/>
          <p:nvPr/>
        </p:nvGrpSpPr>
        <p:grpSpPr>
          <a:xfrm>
            <a:off x="1044439" y="2603340"/>
            <a:ext cx="1145482" cy="1145480"/>
            <a:chOff x="2828602" y="1468270"/>
            <a:chExt cx="1145482" cy="1145480"/>
          </a:xfrm>
        </p:grpSpPr>
        <p:sp>
          <p:nvSpPr>
            <p:cNvPr id="33" name="矩形色块 1"/>
            <p:cNvSpPr/>
            <p:nvPr/>
          </p:nvSpPr>
          <p:spPr>
            <a:xfrm>
              <a:off x="2828602" y="1468270"/>
              <a:ext cx="1145482" cy="1145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齿轮"/>
            <p:cNvSpPr>
              <a:spLocks noChangeAspect="1"/>
            </p:cNvSpPr>
            <p:nvPr/>
          </p:nvSpPr>
          <p:spPr bwMode="auto">
            <a:xfrm>
              <a:off x="3113937" y="1753036"/>
              <a:ext cx="574810" cy="57594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基础扎实"/>
          <p:cNvSpPr txBox="1"/>
          <p:nvPr/>
        </p:nvSpPr>
        <p:spPr>
          <a:xfrm>
            <a:off x="564589" y="4068901"/>
            <a:ext cx="2218210" cy="583565"/>
          </a:xfrm>
          <a:prstGeom prst="rect">
            <a:avLst/>
          </a:prstGeom>
          <a:noFill/>
        </p:spPr>
        <p:txBody>
          <a:bodyPr wrap="square" rtlCol="0">
            <a:spAutoFit/>
          </a:bodyPr>
          <a:lstStyle/>
          <a:p>
            <a:pPr algn="dist"/>
            <a:r>
              <a:rPr lang="zh-CN" altLang="en-US" sz="3200" b="1" dirty="0">
                <a:latin typeface="Arial" panose="020B0604020202020204" pitchFamily="34" charset="0"/>
                <a:ea typeface="微软雅黑" panose="020B0503020204020204" pitchFamily="34" charset="-122"/>
                <a:sym typeface="Arial" panose="020B0604020202020204" pitchFamily="34" charset="0"/>
              </a:rPr>
              <a:t>研究背景</a:t>
            </a:r>
          </a:p>
        </p:txBody>
      </p:sp>
      <p:grpSp>
        <p:nvGrpSpPr>
          <p:cNvPr id="122" name="组合 3"/>
          <p:cNvGrpSpPr/>
          <p:nvPr/>
        </p:nvGrpSpPr>
        <p:grpSpPr>
          <a:xfrm>
            <a:off x="4062150" y="2648425"/>
            <a:ext cx="1145482" cy="1145482"/>
            <a:chOff x="3065462" y="1874499"/>
            <a:chExt cx="754743" cy="754743"/>
          </a:xfrm>
        </p:grpSpPr>
        <p:sp>
          <p:nvSpPr>
            <p:cNvPr id="123" name="矩形色块 3"/>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书本"/>
            <p:cNvSpPr>
              <a:spLocks noChangeAspect="1"/>
            </p:cNvSpPr>
            <p:nvPr/>
          </p:nvSpPr>
          <p:spPr bwMode="auto">
            <a:xfrm>
              <a:off x="3253092" y="2074667"/>
              <a:ext cx="379482" cy="354406"/>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5" name="组合 2"/>
          <p:cNvGrpSpPr/>
          <p:nvPr/>
        </p:nvGrpSpPr>
        <p:grpSpPr>
          <a:xfrm>
            <a:off x="7023474" y="2648425"/>
            <a:ext cx="1145482" cy="1145482"/>
            <a:chOff x="3065462" y="1874499"/>
            <a:chExt cx="754743" cy="754743"/>
          </a:xfrm>
        </p:grpSpPr>
        <p:sp>
          <p:nvSpPr>
            <p:cNvPr id="116" name="矩形色块 2"/>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公文包"/>
            <p:cNvSpPr>
              <a:spLocks noChangeAspect="1"/>
            </p:cNvSpPr>
            <p:nvPr/>
          </p:nvSpPr>
          <p:spPr bwMode="auto">
            <a:xfrm>
              <a:off x="3253092" y="2091898"/>
              <a:ext cx="379482" cy="319944"/>
            </a:xfrm>
            <a:custGeom>
              <a:avLst/>
              <a:gdLst>
                <a:gd name="connsiteX0" fmla="*/ 33720 w 607639"/>
                <a:gd name="connsiteY0" fmla="*/ 338432 h 512305"/>
                <a:gd name="connsiteX1" fmla="*/ 186446 w 607639"/>
                <a:gd name="connsiteY1" fmla="*/ 338432 h 512305"/>
                <a:gd name="connsiteX2" fmla="*/ 192587 w 607639"/>
                <a:gd name="connsiteY2" fmla="*/ 342252 h 512305"/>
                <a:gd name="connsiteX3" fmla="*/ 247055 w 607639"/>
                <a:gd name="connsiteY3" fmla="*/ 376103 h 512305"/>
                <a:gd name="connsiteX4" fmla="*/ 360443 w 607639"/>
                <a:gd name="connsiteY4" fmla="*/ 376103 h 512305"/>
                <a:gd name="connsiteX5" fmla="*/ 415000 w 607639"/>
                <a:gd name="connsiteY5" fmla="*/ 342252 h 512305"/>
                <a:gd name="connsiteX6" fmla="*/ 421052 w 607639"/>
                <a:gd name="connsiteY6" fmla="*/ 338432 h 512305"/>
                <a:gd name="connsiteX7" fmla="*/ 573778 w 607639"/>
                <a:gd name="connsiteY7" fmla="*/ 338432 h 512305"/>
                <a:gd name="connsiteX8" fmla="*/ 580542 w 607639"/>
                <a:gd name="connsiteY8" fmla="*/ 345184 h 512305"/>
                <a:gd name="connsiteX9" fmla="*/ 580542 w 607639"/>
                <a:gd name="connsiteY9" fmla="*/ 465127 h 512305"/>
                <a:gd name="connsiteX10" fmla="*/ 533282 w 607639"/>
                <a:gd name="connsiteY10" fmla="*/ 512305 h 512305"/>
                <a:gd name="connsiteX11" fmla="*/ 74216 w 607639"/>
                <a:gd name="connsiteY11" fmla="*/ 512305 h 512305"/>
                <a:gd name="connsiteX12" fmla="*/ 26956 w 607639"/>
                <a:gd name="connsiteY12" fmla="*/ 465127 h 512305"/>
                <a:gd name="connsiteX13" fmla="*/ 26956 w 607639"/>
                <a:gd name="connsiteY13" fmla="*/ 345184 h 512305"/>
                <a:gd name="connsiteX14" fmla="*/ 33720 w 607639"/>
                <a:gd name="connsiteY14" fmla="*/ 338432 h 512305"/>
                <a:gd name="connsiteX15" fmla="*/ 247074 w 607639"/>
                <a:gd name="connsiteY15" fmla="*/ 218400 h 512305"/>
                <a:gd name="connsiteX16" fmla="*/ 360476 w 607639"/>
                <a:gd name="connsiteY16" fmla="*/ 218400 h 512305"/>
                <a:gd name="connsiteX17" fmla="*/ 380771 w 607639"/>
                <a:gd name="connsiteY17" fmla="*/ 238584 h 512305"/>
                <a:gd name="connsiteX18" fmla="*/ 380771 w 607639"/>
                <a:gd name="connsiteY18" fmla="*/ 315496 h 512305"/>
                <a:gd name="connsiteX19" fmla="*/ 360476 w 607639"/>
                <a:gd name="connsiteY19" fmla="*/ 335680 h 512305"/>
                <a:gd name="connsiteX20" fmla="*/ 247074 w 607639"/>
                <a:gd name="connsiteY20" fmla="*/ 335680 h 512305"/>
                <a:gd name="connsiteX21" fmla="*/ 226868 w 607639"/>
                <a:gd name="connsiteY21" fmla="*/ 315496 h 512305"/>
                <a:gd name="connsiteX22" fmla="*/ 226868 w 607639"/>
                <a:gd name="connsiteY22" fmla="*/ 238584 h 512305"/>
                <a:gd name="connsiteX23" fmla="*/ 247074 w 607639"/>
                <a:gd name="connsiteY23" fmla="*/ 218400 h 512305"/>
                <a:gd name="connsiteX24" fmla="*/ 243251 w 607639"/>
                <a:gd name="connsiteY24" fmla="*/ 40438 h 512305"/>
                <a:gd name="connsiteX25" fmla="*/ 232482 w 607639"/>
                <a:gd name="connsiteY25" fmla="*/ 67367 h 512305"/>
                <a:gd name="connsiteX26" fmla="*/ 375157 w 607639"/>
                <a:gd name="connsiteY26" fmla="*/ 67367 h 512305"/>
                <a:gd name="connsiteX27" fmla="*/ 364388 w 607639"/>
                <a:gd name="connsiteY27" fmla="*/ 40438 h 512305"/>
                <a:gd name="connsiteX28" fmla="*/ 229545 w 607639"/>
                <a:gd name="connsiteY28" fmla="*/ 0 h 512305"/>
                <a:gd name="connsiteX29" fmla="*/ 378094 w 607639"/>
                <a:gd name="connsiteY29" fmla="*/ 0 h 512305"/>
                <a:gd name="connsiteX30" fmla="*/ 396874 w 607639"/>
                <a:gd name="connsiteY30" fmla="*/ 12709 h 512305"/>
                <a:gd name="connsiteX31" fmla="*/ 418770 w 607639"/>
                <a:gd name="connsiteY31" fmla="*/ 67367 h 512305"/>
                <a:gd name="connsiteX32" fmla="*/ 560377 w 607639"/>
                <a:gd name="connsiteY32" fmla="*/ 67367 h 512305"/>
                <a:gd name="connsiteX33" fmla="*/ 607639 w 607639"/>
                <a:gd name="connsiteY33" fmla="*/ 114560 h 512305"/>
                <a:gd name="connsiteX34" fmla="*/ 607639 w 607639"/>
                <a:gd name="connsiteY34" fmla="*/ 277734 h 512305"/>
                <a:gd name="connsiteX35" fmla="*/ 587346 w 607639"/>
                <a:gd name="connsiteY35" fmla="*/ 297998 h 512305"/>
                <a:gd name="connsiteX36" fmla="*/ 421262 w 607639"/>
                <a:gd name="connsiteY36" fmla="*/ 297998 h 512305"/>
                <a:gd name="connsiteX37" fmla="*/ 421262 w 607639"/>
                <a:gd name="connsiteY37" fmla="*/ 238629 h 512305"/>
                <a:gd name="connsiteX38" fmla="*/ 360471 w 607639"/>
                <a:gd name="connsiteY38" fmla="*/ 177928 h 512305"/>
                <a:gd name="connsiteX39" fmla="*/ 247079 w 607639"/>
                <a:gd name="connsiteY39" fmla="*/ 177928 h 512305"/>
                <a:gd name="connsiteX40" fmla="*/ 186377 w 607639"/>
                <a:gd name="connsiteY40" fmla="*/ 238629 h 512305"/>
                <a:gd name="connsiteX41" fmla="*/ 186377 w 607639"/>
                <a:gd name="connsiteY41" fmla="*/ 297998 h 512305"/>
                <a:gd name="connsiteX42" fmla="*/ 20293 w 607639"/>
                <a:gd name="connsiteY42" fmla="*/ 297998 h 512305"/>
                <a:gd name="connsiteX43" fmla="*/ 0 w 607639"/>
                <a:gd name="connsiteY43" fmla="*/ 277734 h 512305"/>
                <a:gd name="connsiteX44" fmla="*/ 0 w 607639"/>
                <a:gd name="connsiteY44" fmla="*/ 114560 h 512305"/>
                <a:gd name="connsiteX45" fmla="*/ 47262 w 607639"/>
                <a:gd name="connsiteY45" fmla="*/ 67367 h 512305"/>
                <a:gd name="connsiteX46" fmla="*/ 188780 w 607639"/>
                <a:gd name="connsiteY46" fmla="*/ 67367 h 512305"/>
                <a:gd name="connsiteX47" fmla="*/ 210764 w 607639"/>
                <a:gd name="connsiteY47" fmla="*/ 12709 h 512305"/>
                <a:gd name="connsiteX48" fmla="*/ 229545 w 607639"/>
                <a:gd name="connsiteY48" fmla="*/ 0 h 51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639" h="512305">
                  <a:moveTo>
                    <a:pt x="33720" y="338432"/>
                  </a:moveTo>
                  <a:lnTo>
                    <a:pt x="186446" y="338432"/>
                  </a:lnTo>
                  <a:cubicBezTo>
                    <a:pt x="189116" y="338432"/>
                    <a:pt x="191430" y="339942"/>
                    <a:pt x="192587" y="342252"/>
                  </a:cubicBezTo>
                  <a:cubicBezTo>
                    <a:pt x="202466" y="362332"/>
                    <a:pt x="223203" y="376103"/>
                    <a:pt x="247055" y="376103"/>
                  </a:cubicBezTo>
                  <a:lnTo>
                    <a:pt x="360443" y="376103"/>
                  </a:lnTo>
                  <a:cubicBezTo>
                    <a:pt x="384384" y="376103"/>
                    <a:pt x="405032" y="362332"/>
                    <a:pt x="415000" y="342252"/>
                  </a:cubicBezTo>
                  <a:cubicBezTo>
                    <a:pt x="416157" y="339942"/>
                    <a:pt x="418471" y="338432"/>
                    <a:pt x="421052" y="338432"/>
                  </a:cubicBezTo>
                  <a:lnTo>
                    <a:pt x="573778" y="338432"/>
                  </a:lnTo>
                  <a:cubicBezTo>
                    <a:pt x="577516" y="338432"/>
                    <a:pt x="580542" y="341453"/>
                    <a:pt x="580542" y="345184"/>
                  </a:cubicBezTo>
                  <a:lnTo>
                    <a:pt x="580542" y="465127"/>
                  </a:lnTo>
                  <a:cubicBezTo>
                    <a:pt x="580542" y="491159"/>
                    <a:pt x="559449" y="512305"/>
                    <a:pt x="533282" y="512305"/>
                  </a:cubicBezTo>
                  <a:lnTo>
                    <a:pt x="74216" y="512305"/>
                  </a:lnTo>
                  <a:cubicBezTo>
                    <a:pt x="48138" y="512305"/>
                    <a:pt x="26956" y="491159"/>
                    <a:pt x="26956" y="465127"/>
                  </a:cubicBezTo>
                  <a:lnTo>
                    <a:pt x="26956" y="345184"/>
                  </a:lnTo>
                  <a:cubicBezTo>
                    <a:pt x="26956" y="341453"/>
                    <a:pt x="29982" y="338432"/>
                    <a:pt x="33720" y="338432"/>
                  </a:cubicBezTo>
                  <a:close/>
                  <a:moveTo>
                    <a:pt x="247074" y="218400"/>
                  </a:moveTo>
                  <a:lnTo>
                    <a:pt x="360476" y="218400"/>
                  </a:lnTo>
                  <a:cubicBezTo>
                    <a:pt x="371692" y="218400"/>
                    <a:pt x="380771" y="227380"/>
                    <a:pt x="380771" y="238584"/>
                  </a:cubicBezTo>
                  <a:lnTo>
                    <a:pt x="380771" y="315496"/>
                  </a:lnTo>
                  <a:cubicBezTo>
                    <a:pt x="380771" y="326700"/>
                    <a:pt x="371692" y="335680"/>
                    <a:pt x="360476" y="335680"/>
                  </a:cubicBezTo>
                  <a:lnTo>
                    <a:pt x="247074" y="335680"/>
                  </a:lnTo>
                  <a:cubicBezTo>
                    <a:pt x="235947" y="335680"/>
                    <a:pt x="226868" y="326611"/>
                    <a:pt x="226868" y="315496"/>
                  </a:cubicBezTo>
                  <a:lnTo>
                    <a:pt x="226868" y="238584"/>
                  </a:lnTo>
                  <a:cubicBezTo>
                    <a:pt x="226868" y="227380"/>
                    <a:pt x="235947" y="218400"/>
                    <a:pt x="247074" y="218400"/>
                  </a:cubicBezTo>
                  <a:close/>
                  <a:moveTo>
                    <a:pt x="243251" y="40438"/>
                  </a:moveTo>
                  <a:lnTo>
                    <a:pt x="232482" y="67367"/>
                  </a:lnTo>
                  <a:lnTo>
                    <a:pt x="375157" y="67367"/>
                  </a:lnTo>
                  <a:lnTo>
                    <a:pt x="364388" y="40438"/>
                  </a:lnTo>
                  <a:close/>
                  <a:moveTo>
                    <a:pt x="229545" y="0"/>
                  </a:moveTo>
                  <a:lnTo>
                    <a:pt x="378094" y="0"/>
                  </a:lnTo>
                  <a:cubicBezTo>
                    <a:pt x="386372" y="0"/>
                    <a:pt x="393759" y="5066"/>
                    <a:pt x="396874" y="12709"/>
                  </a:cubicBezTo>
                  <a:lnTo>
                    <a:pt x="418770" y="67367"/>
                  </a:lnTo>
                  <a:lnTo>
                    <a:pt x="560377" y="67367"/>
                  </a:lnTo>
                  <a:cubicBezTo>
                    <a:pt x="586367" y="67367"/>
                    <a:pt x="607639" y="88608"/>
                    <a:pt x="607639" y="114560"/>
                  </a:cubicBezTo>
                  <a:lnTo>
                    <a:pt x="607639" y="277734"/>
                  </a:lnTo>
                  <a:cubicBezTo>
                    <a:pt x="607639" y="288933"/>
                    <a:pt x="598560" y="297998"/>
                    <a:pt x="587346" y="297998"/>
                  </a:cubicBezTo>
                  <a:lnTo>
                    <a:pt x="421262" y="297998"/>
                  </a:lnTo>
                  <a:lnTo>
                    <a:pt x="421262" y="238629"/>
                  </a:lnTo>
                  <a:cubicBezTo>
                    <a:pt x="421262" y="205212"/>
                    <a:pt x="394026" y="177928"/>
                    <a:pt x="360471" y="177928"/>
                  </a:cubicBezTo>
                  <a:lnTo>
                    <a:pt x="247079" y="177928"/>
                  </a:lnTo>
                  <a:cubicBezTo>
                    <a:pt x="213613" y="177928"/>
                    <a:pt x="186377" y="205212"/>
                    <a:pt x="186377" y="238629"/>
                  </a:cubicBezTo>
                  <a:lnTo>
                    <a:pt x="186377" y="297998"/>
                  </a:lnTo>
                  <a:lnTo>
                    <a:pt x="20293" y="297998"/>
                  </a:lnTo>
                  <a:cubicBezTo>
                    <a:pt x="9079" y="297998"/>
                    <a:pt x="0" y="288933"/>
                    <a:pt x="0" y="277734"/>
                  </a:cubicBezTo>
                  <a:lnTo>
                    <a:pt x="0" y="114560"/>
                  </a:lnTo>
                  <a:cubicBezTo>
                    <a:pt x="0" y="88608"/>
                    <a:pt x="21183" y="67367"/>
                    <a:pt x="47262" y="67367"/>
                  </a:cubicBezTo>
                  <a:lnTo>
                    <a:pt x="188780" y="67367"/>
                  </a:lnTo>
                  <a:lnTo>
                    <a:pt x="210764" y="12709"/>
                  </a:lnTo>
                  <a:cubicBezTo>
                    <a:pt x="213791" y="5066"/>
                    <a:pt x="221267" y="0"/>
                    <a:pt x="22954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87" name="作风朴实"/>
          <p:cNvSpPr txBox="1"/>
          <p:nvPr/>
        </p:nvSpPr>
        <p:spPr>
          <a:xfrm>
            <a:off x="6486984" y="4067631"/>
            <a:ext cx="2218210" cy="584775"/>
          </a:xfrm>
          <a:prstGeom prst="rect">
            <a:avLst/>
          </a:prstGeom>
          <a:noFill/>
        </p:spPr>
        <p:txBody>
          <a:bodyPr wrap="square" rtlCol="0">
            <a:spAutoFit/>
          </a:bodyPr>
          <a:lstStyle/>
          <a:p>
            <a:pPr algn="dist"/>
            <a:r>
              <a:rPr lang="zh-CN" altLang="en-US" sz="3200" b="1" dirty="0">
                <a:latin typeface="Arial" panose="020B0604020202020204" pitchFamily="34" charset="0"/>
                <a:ea typeface="微软雅黑" panose="020B0503020204020204" pitchFamily="34" charset="-122"/>
                <a:sym typeface="Arial" panose="020B0604020202020204" pitchFamily="34" charset="0"/>
              </a:rPr>
              <a:t>总结与展望</a:t>
            </a:r>
          </a:p>
        </p:txBody>
      </p:sp>
      <p:grpSp>
        <p:nvGrpSpPr>
          <p:cNvPr id="129" name="组合 4"/>
          <p:cNvGrpSpPr/>
          <p:nvPr/>
        </p:nvGrpSpPr>
        <p:grpSpPr>
          <a:xfrm>
            <a:off x="10012804" y="2603340"/>
            <a:ext cx="1145482" cy="1145482"/>
            <a:chOff x="3065462" y="1874499"/>
            <a:chExt cx="754743" cy="754743"/>
          </a:xfrm>
        </p:grpSpPr>
        <p:sp>
          <p:nvSpPr>
            <p:cNvPr id="130" name="矩形色块 4"/>
            <p:cNvSpPr/>
            <p:nvPr/>
          </p:nvSpPr>
          <p:spPr>
            <a:xfrm>
              <a:off x="3065462" y="1874499"/>
              <a:ext cx="754743" cy="754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灯泡"/>
            <p:cNvSpPr>
              <a:spLocks noChangeAspect="1"/>
            </p:cNvSpPr>
            <p:nvPr/>
          </p:nvSpPr>
          <p:spPr bwMode="auto">
            <a:xfrm>
              <a:off x="3307353" y="2062129"/>
              <a:ext cx="270959" cy="379482"/>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00" name="开拓创新"/>
          <p:cNvSpPr txBox="1"/>
          <p:nvPr/>
        </p:nvSpPr>
        <p:spPr>
          <a:xfrm>
            <a:off x="9476439" y="4067631"/>
            <a:ext cx="2218210" cy="584775"/>
          </a:xfrm>
          <a:prstGeom prst="rect">
            <a:avLst/>
          </a:prstGeom>
          <a:noFill/>
        </p:spPr>
        <p:txBody>
          <a:bodyPr wrap="square" rtlCol="0">
            <a:spAutoFit/>
          </a:bodyPr>
          <a:lstStyle/>
          <a:p>
            <a:pPr algn="ctr"/>
            <a:r>
              <a:rPr lang="zh-CN" altLang="en-US" sz="3200" b="1" dirty="0">
                <a:latin typeface="Arial" panose="020B0604020202020204" pitchFamily="34" charset="0"/>
                <a:ea typeface="微软雅黑" panose="020B0503020204020204" pitchFamily="34" charset="-122"/>
                <a:sym typeface="Arial" panose="020B0604020202020204" pitchFamily="34" charset="0"/>
              </a:rPr>
              <a:t>评审意见</a:t>
            </a:r>
          </a:p>
        </p:txBody>
      </p:sp>
      <p:sp>
        <p:nvSpPr>
          <p:cNvPr id="36"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6" name="作风朴实"/>
          <p:cNvSpPr txBox="1"/>
          <p:nvPr/>
        </p:nvSpPr>
        <p:spPr>
          <a:xfrm>
            <a:off x="3253814" y="4078855"/>
            <a:ext cx="2762155" cy="584775"/>
          </a:xfrm>
          <a:prstGeom prst="rect">
            <a:avLst/>
          </a:prstGeom>
          <a:noFill/>
        </p:spPr>
        <p:txBody>
          <a:bodyPr wrap="square" rtlCol="0">
            <a:spAutoFit/>
          </a:bodyPr>
          <a:lstStyle/>
          <a:p>
            <a:pPr algn="ctr"/>
            <a:r>
              <a:rPr lang="zh-CN" altLang="en-US" sz="3200" b="1" dirty="0">
                <a:latin typeface="Arial" panose="020B0604020202020204" pitchFamily="34" charset="0"/>
                <a:ea typeface="微软雅黑" panose="020B0503020204020204" pitchFamily="34" charset="-122"/>
                <a:sym typeface="Arial" panose="020B0604020202020204" pitchFamily="34" charset="0"/>
              </a:rPr>
              <a:t>论文主要内容</a:t>
            </a:r>
          </a:p>
        </p:txBody>
      </p:sp>
      <p:sp>
        <p:nvSpPr>
          <p:cNvPr id="11" name="校徽打底"/>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774700" y="1083310"/>
            <a:ext cx="9554210" cy="677104"/>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三、手部康复交互原型系统</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AHRIS</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4" name="图片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620" y="2033839"/>
            <a:ext cx="4498114" cy="3623506"/>
          </a:xfrm>
          <a:prstGeom prst="rect">
            <a:avLst/>
          </a:prstGeom>
          <a:noFill/>
          <a:ln>
            <a:noFill/>
          </a:ln>
        </p:spPr>
      </p:pic>
      <p:pic>
        <p:nvPicPr>
          <p:cNvPr id="15" name="图片 14"/>
          <p:cNvPicPr/>
          <p:nvPr/>
        </p:nvPicPr>
        <p:blipFill>
          <a:blip r:embed="rId4" cstate="print">
            <a:extLst>
              <a:ext uri="{28A0092B-C50C-407E-A947-70E740481C1C}">
                <a14:useLocalDpi xmlns:a14="http://schemas.microsoft.com/office/drawing/2010/main" val="0"/>
              </a:ext>
            </a:extLst>
          </a:blip>
          <a:stretch>
            <a:fillRect/>
          </a:stretch>
        </p:blipFill>
        <p:spPr bwMode="auto">
          <a:xfrm>
            <a:off x="6566729" y="1083310"/>
            <a:ext cx="4412422" cy="2021931"/>
          </a:xfrm>
          <a:prstGeom prst="rect">
            <a:avLst/>
          </a:prstGeom>
          <a:noFill/>
          <a:ln>
            <a:noFill/>
          </a:ln>
        </p:spPr>
      </p:pic>
      <p:pic>
        <p:nvPicPr>
          <p:cNvPr id="16" name="图片 1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8168" y="3498107"/>
            <a:ext cx="6229544" cy="2930401"/>
          </a:xfrm>
          <a:prstGeom prst="rect">
            <a:avLst/>
          </a:prstGeom>
          <a:noFill/>
          <a:ln>
            <a:noFill/>
          </a:ln>
        </p:spPr>
      </p:pic>
      <p:sp>
        <p:nvSpPr>
          <p:cNvPr id="12" name="矩形 11"/>
          <p:cNvSpPr/>
          <p:nvPr/>
        </p:nvSpPr>
        <p:spPr>
          <a:xfrm>
            <a:off x="7988110" y="6428508"/>
            <a:ext cx="1569660"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系统软件结构</a:t>
            </a:r>
            <a:endParaRPr lang="zh-CN" altLang="en-US" dirty="0"/>
          </a:p>
        </p:txBody>
      </p:sp>
      <p:sp>
        <p:nvSpPr>
          <p:cNvPr id="17" name="矩形 16"/>
          <p:cNvSpPr/>
          <p:nvPr/>
        </p:nvSpPr>
        <p:spPr>
          <a:xfrm>
            <a:off x="7872693" y="3040877"/>
            <a:ext cx="180049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系统硬件层组成</a:t>
            </a:r>
            <a:endParaRPr lang="zh-CN" altLang="en-US" dirty="0"/>
          </a:p>
        </p:txBody>
      </p:sp>
      <p:sp>
        <p:nvSpPr>
          <p:cNvPr id="18" name="矩形 17"/>
          <p:cNvSpPr/>
          <p:nvPr/>
        </p:nvSpPr>
        <p:spPr>
          <a:xfrm>
            <a:off x="2140014" y="5703459"/>
            <a:ext cx="2031325"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AHRIS</a:t>
            </a:r>
            <a:r>
              <a:rPr lang="zh-CN" altLang="zh-CN" dirty="0">
                <a:ea typeface="宋体" panose="02010600030101010101" pitchFamily="2" charset="-122"/>
                <a:cs typeface="Times New Roman" panose="02020603050405020304" pitchFamily="18" charset="0"/>
              </a:rPr>
              <a:t>系统框架图</a:t>
            </a:r>
            <a:endParaRPr lang="zh-CN" altLang="en-US" dirty="0"/>
          </a:p>
        </p:txBody>
      </p:sp>
      <p:sp>
        <p:nvSpPr>
          <p:cNvPr id="9" name="校徽打底"/>
          <p:cNvSpPr/>
          <p:nvPr/>
        </p:nvSpPr>
        <p:spPr>
          <a:xfrm>
            <a:off x="2594996" y="-144438"/>
            <a:ext cx="7002008" cy="7002008"/>
          </a:xfrm>
          <a:prstGeom prst="rect">
            <a:avLst/>
          </a:prstGeom>
          <a:blipFill dpi="0" rotWithShape="1">
            <a:blip r:embed="rId6">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7128568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597914" y="2875431"/>
            <a:ext cx="3809070" cy="712558"/>
            <a:chOff x="5928655" y="2812960"/>
            <a:chExt cx="2960324" cy="712558"/>
          </a:xfrm>
        </p:grpSpPr>
        <p:sp>
          <p:nvSpPr>
            <p:cNvPr id="15" name="Part One"/>
            <p:cNvSpPr txBox="1"/>
            <p:nvPr/>
          </p:nvSpPr>
          <p:spPr>
            <a:xfrm>
              <a:off x="5928655" y="2812960"/>
              <a:ext cx="2960324" cy="706755"/>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总结与展望</a:t>
              </a: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3</a:t>
            </a:r>
            <a:endParaRPr lang="zh-CN" altLang="en-US" sz="7200" dirty="0">
              <a:latin typeface="+mj-ea"/>
              <a:ea typeface="+mj-ea"/>
            </a:endParaRPr>
          </a:p>
        </p:txBody>
      </p:sp>
      <p:sp>
        <p:nvSpPr>
          <p:cNvPr id="11" name="校徽打底"/>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10241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7"/>
          <p:cNvGrpSpPr/>
          <p:nvPr/>
        </p:nvGrpSpPr>
        <p:grpSpPr bwMode="auto">
          <a:xfrm>
            <a:off x="0" y="290513"/>
            <a:ext cx="12192000" cy="561975"/>
            <a:chOff x="1" y="290745"/>
            <a:chExt cx="12191999" cy="561662"/>
          </a:xfrm>
        </p:grpSpPr>
        <p:sp>
          <p:nvSpPr>
            <p:cNvPr id="2"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总结与展望</a:t>
              </a:r>
            </a:p>
          </p:txBody>
        </p:sp>
        <p:sp>
          <p:nvSpPr>
            <p:cNvPr id="3"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grpSp>
        <p:nvGrpSpPr>
          <p:cNvPr id="6" name="组合 5"/>
          <p:cNvGrpSpPr/>
          <p:nvPr/>
        </p:nvGrpSpPr>
        <p:grpSpPr>
          <a:xfrm>
            <a:off x="1220787" y="3065696"/>
            <a:ext cx="9734305" cy="1344101"/>
            <a:chOff x="2278062" y="3068016"/>
            <a:chExt cx="9734305" cy="1344101"/>
          </a:xfrm>
        </p:grpSpPr>
        <p:sp>
          <p:nvSpPr>
            <p:cNvPr id="29" name="色块"/>
            <p:cNvSpPr>
              <a:spLocks noChangeAspect="1"/>
            </p:cNvSpPr>
            <p:nvPr/>
          </p:nvSpPr>
          <p:spPr bwMode="auto">
            <a:xfrm>
              <a:off x="3211513" y="3068016"/>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9" name="坚持引培并重"/>
            <p:cNvSpPr txBox="1"/>
            <p:nvPr/>
          </p:nvSpPr>
          <p:spPr bwMode="auto">
            <a:xfrm>
              <a:off x="3464547" y="3121809"/>
              <a:ext cx="8248399" cy="1200329"/>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研究了融合手部约束的手部姿态跟踪方法。首先明确了自主手部交互所涉及的手部约束；然后，结合基于姿态的自主手部跟踪方法，通过建立包含约束的卡尔曼滤波器模型，实现融合约束的自主手部姿态跟踪方法，提高了手部跟踪的性能，从而使得手部跟踪效果更加贴近自主手部交互的真实姿态。</a:t>
              </a:r>
            </a:p>
          </p:txBody>
        </p:sp>
        <p:sp>
          <p:nvSpPr>
            <p:cNvPr id="31" name="矩形 30"/>
            <p:cNvSpPr/>
            <p:nvPr/>
          </p:nvSpPr>
          <p:spPr>
            <a:xfrm>
              <a:off x="2278062" y="3225568"/>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33" name="色块"/>
          <p:cNvSpPr>
            <a:spLocks noChangeAspect="1"/>
          </p:cNvSpPr>
          <p:nvPr/>
        </p:nvSpPr>
        <p:spPr bwMode="auto">
          <a:xfrm>
            <a:off x="2170358" y="1546541"/>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6" name="矩形 35"/>
          <p:cNvSpPr/>
          <p:nvPr/>
        </p:nvSpPr>
        <p:spPr>
          <a:xfrm>
            <a:off x="1220787" y="1722186"/>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37" name="坚持引培并重"/>
          <p:cNvSpPr txBox="1"/>
          <p:nvPr/>
        </p:nvSpPr>
        <p:spPr bwMode="auto">
          <a:xfrm>
            <a:off x="2407272" y="1587278"/>
            <a:ext cx="8248401" cy="1200329"/>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研究了一种基于姿态的自主手部跟踪方法。首先建立面向不同手部跟踪应用需求的多种自主手部姿态构型；其次，从传感器数据融合层面出发，研究融合偏差的传感器姿态解算方法；最后，将建立的多种自主手部姿态构型与融合偏差的传感器姿态解算方法结合，实现基于姿态的自主手部跟踪算法 。</a:t>
            </a:r>
          </a:p>
        </p:txBody>
      </p:sp>
      <p:grpSp>
        <p:nvGrpSpPr>
          <p:cNvPr id="15" name="组合 14"/>
          <p:cNvGrpSpPr/>
          <p:nvPr/>
        </p:nvGrpSpPr>
        <p:grpSpPr>
          <a:xfrm>
            <a:off x="1220787" y="4583568"/>
            <a:ext cx="9750424" cy="1344101"/>
            <a:chOff x="2278062" y="3231018"/>
            <a:chExt cx="9750424" cy="1344101"/>
          </a:xfrm>
        </p:grpSpPr>
        <p:sp>
          <p:nvSpPr>
            <p:cNvPr id="16" name="色块"/>
            <p:cNvSpPr>
              <a:spLocks noChangeAspect="1"/>
            </p:cNvSpPr>
            <p:nvPr/>
          </p:nvSpPr>
          <p:spPr bwMode="auto">
            <a:xfrm>
              <a:off x="3227632" y="3231018"/>
              <a:ext cx="8800854" cy="1344101"/>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7" name="坚持引培并重"/>
            <p:cNvSpPr txBox="1"/>
            <p:nvPr/>
          </p:nvSpPr>
          <p:spPr bwMode="auto">
            <a:xfrm>
              <a:off x="3464549" y="3269719"/>
              <a:ext cx="8248399" cy="1200329"/>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设计了一种面向康复应用的手部交互方式，并开发了一个手部康复交互原型系统。基于上述两项研究，面向康复领域，从自然人机交互的角度，设计了面向手部康复的交互模式，并通过相关实验对该交互模式进行分析研究。最终，结合本文研究的自主手部姿态跟踪方法，设计并实现了手部康复交互原型系统。</a:t>
              </a:r>
            </a:p>
          </p:txBody>
        </p:sp>
        <p:sp>
          <p:nvSpPr>
            <p:cNvPr id="18" name="矩形 17"/>
            <p:cNvSpPr/>
            <p:nvPr/>
          </p:nvSpPr>
          <p:spPr>
            <a:xfrm>
              <a:off x="2278062" y="3373478"/>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sp>
        <p:nvSpPr>
          <p:cNvPr id="24" name="矩形 2"/>
          <p:cNvSpPr>
            <a:spLocks noChangeArrowheads="1"/>
          </p:cNvSpPr>
          <p:nvPr/>
        </p:nvSpPr>
        <p:spPr bwMode="auto">
          <a:xfrm>
            <a:off x="709930" y="852805"/>
            <a:ext cx="11156315" cy="67437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mn-ea"/>
                <a:ea typeface="+mn-ea"/>
                <a:cs typeface="+mn-ea"/>
                <a:sym typeface="+mn-lt"/>
              </a:rPr>
              <a:t>一、总结</a:t>
            </a:r>
            <a:r>
              <a:rPr sz="1800" dirty="0">
                <a:latin typeface="Times New Roman" panose="02020603050405020304" pitchFamily="18" charset="0"/>
                <a:ea typeface="华文中宋" panose="02010600040101010101" pitchFamily="2" charset="-122"/>
                <a:cs typeface="Times New Roman" panose="02020603050405020304" pitchFamily="18" charset="0"/>
                <a:sym typeface="+mn-lt"/>
              </a:rPr>
              <a:t>                    	</a:t>
            </a:r>
          </a:p>
        </p:txBody>
      </p:sp>
      <p:sp>
        <p:nvSpPr>
          <p:cNvPr id="19" name="校徽打底">
            <a:extLst>
              <a:ext uri="{FF2B5EF4-FFF2-40B4-BE49-F238E27FC236}">
                <a16:creationId xmlns:a16="http://schemas.microsoft.com/office/drawing/2014/main" id="{D3908966-E950-476E-B370-28008525C089}"/>
              </a:ext>
            </a:extLst>
          </p:cNvPr>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5331203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7"/>
          <p:cNvGrpSpPr/>
          <p:nvPr/>
        </p:nvGrpSpPr>
        <p:grpSpPr bwMode="auto">
          <a:xfrm>
            <a:off x="0" y="290513"/>
            <a:ext cx="12192000" cy="561975"/>
            <a:chOff x="1" y="290745"/>
            <a:chExt cx="12191999" cy="561662"/>
          </a:xfrm>
        </p:grpSpPr>
        <p:sp>
          <p:nvSpPr>
            <p:cNvPr id="2"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总结与展望</a:t>
              </a:r>
            </a:p>
          </p:txBody>
        </p:sp>
        <p:sp>
          <p:nvSpPr>
            <p:cNvPr id="3"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grpSp>
        <p:nvGrpSpPr>
          <p:cNvPr id="6" name="组合 5"/>
          <p:cNvGrpSpPr/>
          <p:nvPr/>
        </p:nvGrpSpPr>
        <p:grpSpPr>
          <a:xfrm>
            <a:off x="1220788" y="3055940"/>
            <a:ext cx="9750424" cy="1249360"/>
            <a:chOff x="2278063" y="3055940"/>
            <a:chExt cx="9750424" cy="1249360"/>
          </a:xfrm>
        </p:grpSpPr>
        <p:sp>
          <p:nvSpPr>
            <p:cNvPr id="29" name="色块"/>
            <p:cNvSpPr>
              <a:spLocks noChangeAspect="1"/>
            </p:cNvSpPr>
            <p:nvPr/>
          </p:nvSpPr>
          <p:spPr bwMode="auto">
            <a:xfrm>
              <a:off x="3227633" y="3055940"/>
              <a:ext cx="8800854" cy="124936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9" name="坚持引培并重"/>
            <p:cNvSpPr txBox="1"/>
            <p:nvPr/>
          </p:nvSpPr>
          <p:spPr bwMode="auto">
            <a:xfrm>
              <a:off x="3460128" y="3231016"/>
              <a:ext cx="8236569" cy="923330"/>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对手部约束的相关关系进行调研分析，在此基础上研究手部约束之间的相关性关系，减少加入模型的约束数目，降低约束融合的自主手部姿态跟踪算法复杂度，提高自主手部姿态跟踪的解算性能。</a:t>
              </a:r>
            </a:p>
          </p:txBody>
        </p:sp>
        <p:sp>
          <p:nvSpPr>
            <p:cNvPr id="31" name="矩形 30"/>
            <p:cNvSpPr/>
            <p:nvPr/>
          </p:nvSpPr>
          <p:spPr>
            <a:xfrm>
              <a:off x="2278063" y="3199520"/>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2</a:t>
              </a:r>
              <a:endParaRPr lang="zh-CN" altLang="en-US" sz="2000" b="1" dirty="0">
                <a:latin typeface="+mn-ea"/>
              </a:endParaRPr>
            </a:p>
          </p:txBody>
        </p:sp>
      </p:grpSp>
      <p:sp>
        <p:nvSpPr>
          <p:cNvPr id="33" name="色块"/>
          <p:cNvSpPr>
            <a:spLocks noChangeAspect="1"/>
          </p:cNvSpPr>
          <p:nvPr/>
        </p:nvSpPr>
        <p:spPr bwMode="auto">
          <a:xfrm>
            <a:off x="2170358" y="1878721"/>
            <a:ext cx="8800854" cy="992808"/>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6" name="矩形 35"/>
          <p:cNvSpPr/>
          <p:nvPr/>
        </p:nvSpPr>
        <p:spPr>
          <a:xfrm>
            <a:off x="1231485" y="1878719"/>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1</a:t>
            </a:r>
            <a:endParaRPr lang="zh-CN" altLang="en-US" sz="2000" b="1" dirty="0">
              <a:latin typeface="+mn-ea"/>
            </a:endParaRPr>
          </a:p>
        </p:txBody>
      </p:sp>
      <p:sp>
        <p:nvSpPr>
          <p:cNvPr id="37" name="坚持引培并重"/>
          <p:cNvSpPr txBox="1"/>
          <p:nvPr/>
        </p:nvSpPr>
        <p:spPr bwMode="auto">
          <a:xfrm>
            <a:off x="2394323" y="2051958"/>
            <a:ext cx="8245099" cy="646331"/>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使用本文对传感器误差的建模方法或者其他方法对传感器其他类型的误差进行建模处理，研究降低传感器姿态跟踪误差的方法，提高手部姿态跟踪效果。</a:t>
            </a:r>
          </a:p>
        </p:txBody>
      </p:sp>
      <p:grpSp>
        <p:nvGrpSpPr>
          <p:cNvPr id="15" name="组合 14"/>
          <p:cNvGrpSpPr/>
          <p:nvPr/>
        </p:nvGrpSpPr>
        <p:grpSpPr>
          <a:xfrm>
            <a:off x="1220788" y="4583567"/>
            <a:ext cx="9750424" cy="1249359"/>
            <a:chOff x="2278063" y="3231017"/>
            <a:chExt cx="9750424" cy="1249359"/>
          </a:xfrm>
        </p:grpSpPr>
        <p:sp>
          <p:nvSpPr>
            <p:cNvPr id="16" name="色块"/>
            <p:cNvSpPr>
              <a:spLocks noChangeAspect="1"/>
            </p:cNvSpPr>
            <p:nvPr/>
          </p:nvSpPr>
          <p:spPr bwMode="auto">
            <a:xfrm>
              <a:off x="3227633" y="3231017"/>
              <a:ext cx="8800854" cy="1249359"/>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7" name="坚持引培并重"/>
            <p:cNvSpPr txBox="1"/>
            <p:nvPr/>
          </p:nvSpPr>
          <p:spPr bwMode="auto">
            <a:xfrm>
              <a:off x="3451596" y="3394031"/>
              <a:ext cx="8245101" cy="923330"/>
            </a:xfrm>
            <a:prstGeom prst="rect">
              <a:avLst/>
            </a:prstGeom>
            <a:noFill/>
          </p:spPr>
          <p:txBody>
            <a:bodyPr wrap="square">
              <a:spAutoFit/>
              <a:scene3d>
                <a:camera prst="orthographicFront"/>
                <a:lightRig rig="threePt" dir="t"/>
              </a:scene3d>
              <a:sp3d contourW="12700"/>
            </a:bodyPr>
            <a:lstStyle/>
            <a:p>
              <a:pPr indent="457200" algn="just" defTabSz="457200" fontAlgn="auto">
                <a:spcBef>
                  <a:spcPts val="0"/>
                </a:spcBef>
                <a:spcAft>
                  <a:spcPts val="0"/>
                </a:spcAft>
                <a:defRPr/>
              </a:pPr>
              <a:r>
                <a:rPr lang="zh-CN" altLang="en-US" dirty="0">
                  <a:solidFill>
                    <a:schemeClr val="accent1"/>
                  </a:solidFill>
                  <a:latin typeface="宋体" panose="02010600030101010101" pitchFamily="2" charset="-122"/>
                  <a:ea typeface="宋体" panose="02010600030101010101" pitchFamily="2" charset="-122"/>
                  <a:cs typeface="+mn-ea"/>
                  <a:sym typeface="+mn-lt"/>
                </a:rPr>
                <a:t>对手部交互方式中，姿态超前可视化以及姿态滞后可视化的策略展开研究，探索手部交互过程中，不同手部交互任务的阶段化处理方法以及如何识别当前手部姿态处于手部交互任务的何种阶段。</a:t>
              </a:r>
            </a:p>
          </p:txBody>
        </p:sp>
        <p:sp>
          <p:nvSpPr>
            <p:cNvPr id="18" name="矩形 17"/>
            <p:cNvSpPr/>
            <p:nvPr/>
          </p:nvSpPr>
          <p:spPr>
            <a:xfrm>
              <a:off x="2278063" y="3359291"/>
              <a:ext cx="844965" cy="9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n-ea"/>
                </a:rPr>
                <a:t>3</a:t>
              </a:r>
              <a:endParaRPr lang="zh-CN" altLang="en-US" sz="2000" b="1" dirty="0">
                <a:latin typeface="+mn-ea"/>
              </a:endParaRPr>
            </a:p>
          </p:txBody>
        </p:sp>
      </p:grpSp>
      <p:sp>
        <p:nvSpPr>
          <p:cNvPr id="24" name="矩形 2"/>
          <p:cNvSpPr>
            <a:spLocks noChangeArrowheads="1"/>
          </p:cNvSpPr>
          <p:nvPr/>
        </p:nvSpPr>
        <p:spPr bwMode="auto">
          <a:xfrm>
            <a:off x="709930" y="852805"/>
            <a:ext cx="11156315" cy="67437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mn-ea"/>
                <a:ea typeface="+mn-ea"/>
                <a:cs typeface="+mn-ea"/>
                <a:sym typeface="+mn-lt"/>
              </a:rPr>
              <a:t>二、展望</a:t>
            </a:r>
            <a:r>
              <a:rPr sz="1800" dirty="0">
                <a:latin typeface="Times New Roman" panose="02020603050405020304" pitchFamily="18" charset="0"/>
                <a:ea typeface="华文中宋" panose="02010600040101010101" pitchFamily="2" charset="-122"/>
                <a:cs typeface="Times New Roman" panose="02020603050405020304" pitchFamily="18" charset="0"/>
                <a:sym typeface="+mn-lt"/>
              </a:rPr>
              <a:t>                   	</a:t>
            </a:r>
          </a:p>
        </p:txBody>
      </p:sp>
      <p:sp>
        <p:nvSpPr>
          <p:cNvPr id="19" name="校徽打底">
            <a:extLst>
              <a:ext uri="{FF2B5EF4-FFF2-40B4-BE49-F238E27FC236}">
                <a16:creationId xmlns:a16="http://schemas.microsoft.com/office/drawing/2014/main" id="{D7F0E464-D387-40E4-A369-6BA098AD5A28}"/>
              </a:ext>
            </a:extLst>
          </p:cNvPr>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9618657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0"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solidFill>
                <a:prstClr val="white"/>
              </a:solidFill>
              <a:cs typeface="+mn-ea"/>
              <a:sym typeface="+mn-lt"/>
            </a:endParaRPr>
          </a:p>
        </p:txBody>
      </p:sp>
      <p:sp>
        <p:nvSpPr>
          <p:cNvPr id="1048862" name="椭圆 10"/>
          <p:cNvSpPr/>
          <p:nvPr/>
        </p:nvSpPr>
        <p:spPr>
          <a:xfrm>
            <a:off x="1162593" y="246606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3" name="文本框 11"/>
          <p:cNvSpPr txBox="1"/>
          <p:nvPr/>
        </p:nvSpPr>
        <p:spPr>
          <a:xfrm>
            <a:off x="1667905" y="2678139"/>
            <a:ext cx="700609" cy="1170940"/>
          </a:xfrm>
          <a:prstGeom prst="rect">
            <a:avLst/>
          </a:prstGeom>
          <a:noFill/>
        </p:spPr>
        <p:txBody>
          <a:bodyPr wrap="square" rtlCol="0">
            <a:spAutoFit/>
          </a:bodyPr>
          <a:lstStyle/>
          <a:p>
            <a:r>
              <a:rPr lang="en-US" altLang="zh-CN" sz="7200" dirty="0">
                <a:latin typeface="+mj-ea"/>
                <a:ea typeface="+mj-ea"/>
              </a:rPr>
              <a:t>4</a:t>
            </a:r>
          </a:p>
        </p:txBody>
      </p:sp>
      <p:grpSp>
        <p:nvGrpSpPr>
          <p:cNvPr id="173" name="组合 12"/>
          <p:cNvGrpSpPr/>
          <p:nvPr/>
        </p:nvGrpSpPr>
        <p:grpSpPr>
          <a:xfrm>
            <a:off x="6281352" y="2837589"/>
            <a:ext cx="2960324" cy="712558"/>
            <a:chOff x="5928655" y="2812960"/>
            <a:chExt cx="2960324" cy="712558"/>
          </a:xfrm>
        </p:grpSpPr>
        <p:sp>
          <p:nvSpPr>
            <p:cNvPr id="1048864" name="Part One"/>
            <p:cNvSpPr txBox="1"/>
            <p:nvPr/>
          </p:nvSpPr>
          <p:spPr>
            <a:xfrm>
              <a:off x="5928655" y="2812960"/>
              <a:ext cx="2960324" cy="707886"/>
            </a:xfrm>
            <a:prstGeom prst="rect">
              <a:avLst/>
            </a:prstGeom>
            <a:noFill/>
          </p:spPr>
          <p:txBody>
            <a:bodyPr wrap="square">
              <a:spAutoFit/>
            </a:bodyPr>
            <a:lstStyle/>
            <a:p>
              <a:pPr algn="dist" defTabSz="457200" fontAlgn="auto">
                <a:spcBef>
                  <a:spcPts val="0"/>
                </a:spcBef>
                <a:spcAft>
                  <a:spcPts val="0"/>
                </a:spcAft>
              </a:pPr>
              <a:r>
                <a:rPr lang="zh-CN" altLang="en-US" sz="4000" b="1" dirty="0">
                  <a:solidFill>
                    <a:schemeClr val="bg1"/>
                  </a:solidFill>
                  <a:latin typeface="+mn-lt"/>
                  <a:ea typeface="+mn-ea"/>
                  <a:cs typeface="+mn-ea"/>
                  <a:sym typeface="+mn-lt"/>
                </a:rPr>
                <a:t>评审意见</a:t>
              </a:r>
              <a:endParaRPr lang="en-US" altLang="zh-CN" sz="4000" b="1" dirty="0">
                <a:solidFill>
                  <a:schemeClr val="bg1"/>
                </a:solidFill>
                <a:latin typeface="+mn-lt"/>
                <a:ea typeface="+mn-ea"/>
                <a:cs typeface="+mn-ea"/>
                <a:sym typeface="+mn-lt"/>
              </a:endParaRPr>
            </a:p>
          </p:txBody>
        </p:sp>
        <p:cxnSp>
          <p:nvCxnSpPr>
            <p:cNvPr id="3145757"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校徽打底">
            <a:extLst>
              <a:ext uri="{FF2B5EF4-FFF2-40B4-BE49-F238E27FC236}">
                <a16:creationId xmlns:a16="http://schemas.microsoft.com/office/drawing/2014/main" id="{0DA9D91B-F088-4193-9016-CD14E3F1A27F}"/>
              </a:ext>
            </a:extLst>
          </p:cNvPr>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组合 7"/>
          <p:cNvGrpSpPr/>
          <p:nvPr/>
        </p:nvGrpSpPr>
        <p:grpSpPr bwMode="auto">
          <a:xfrm>
            <a:off x="0" y="290513"/>
            <a:ext cx="12192000" cy="561975"/>
            <a:chOff x="1" y="290745"/>
            <a:chExt cx="12191999" cy="561662"/>
          </a:xfrm>
        </p:grpSpPr>
        <p:sp>
          <p:nvSpPr>
            <p:cNvPr id="1048868" name="矩形 1"/>
            <p:cNvSpPr/>
            <p:nvPr/>
          </p:nvSpPr>
          <p:spPr>
            <a:xfrm>
              <a:off x="1" y="309784"/>
              <a:ext cx="2076450"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zh-CN" altLang="en-US" sz="2800" b="1" dirty="0">
                  <a:cs typeface="+mn-ea"/>
                  <a:sym typeface="+mn-lt"/>
                </a:rPr>
                <a:t>评审意见</a:t>
              </a:r>
            </a:p>
          </p:txBody>
        </p:sp>
        <p:sp>
          <p:nvSpPr>
            <p:cNvPr id="1048869" name="矩形 2"/>
            <p:cNvSpPr/>
            <p:nvPr/>
          </p:nvSpPr>
          <p:spPr>
            <a:xfrm>
              <a:off x="2154239" y="290745"/>
              <a:ext cx="123825" cy="542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a:cs typeface="+mn-ea"/>
                <a:sym typeface="+mn-lt"/>
              </a:endParaRPr>
            </a:p>
          </p:txBody>
        </p:sp>
        <p:cxnSp>
          <p:nvCxnSpPr>
            <p:cNvPr id="3145758" name="直接连接符 4"/>
            <p:cNvCxnSpPr/>
            <p:nvPr/>
          </p:nvCxnSpPr>
          <p:spPr>
            <a:xfrm>
              <a:off x="1844676" y="833368"/>
              <a:ext cx="103473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8870"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pPr>
            <a:endParaRPr lang="zh-CN" altLang="en-US">
              <a:latin typeface="+mn-lt"/>
              <a:ea typeface="+mn-ea"/>
              <a:cs typeface="+mn-ea"/>
              <a:sym typeface="+mn-lt"/>
            </a:endParaRPr>
          </a:p>
        </p:txBody>
      </p:sp>
      <p:sp>
        <p:nvSpPr>
          <p:cNvPr id="1048873" name="人才梯队"/>
          <p:cNvSpPr txBox="1"/>
          <p:nvPr/>
        </p:nvSpPr>
        <p:spPr>
          <a:xfrm>
            <a:off x="697285" y="1951061"/>
            <a:ext cx="10979448" cy="401328"/>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已根据评阅老师建议，为进一步突出本文创新性，在相关研究现状中，补充了本文与已有方法的不同点。</a:t>
            </a:r>
          </a:p>
        </p:txBody>
      </p:sp>
      <p:sp>
        <p:nvSpPr>
          <p:cNvPr id="1048878" name="人才梯队"/>
          <p:cNvSpPr txBox="1"/>
          <p:nvPr/>
        </p:nvSpPr>
        <p:spPr>
          <a:xfrm>
            <a:off x="429895" y="1549718"/>
            <a:ext cx="11246838" cy="401328"/>
          </a:xfrm>
          <a:prstGeom prst="rect">
            <a:avLst/>
          </a:prstGeom>
          <a:noFill/>
        </p:spPr>
        <p:txBody>
          <a:bodyPr wrap="square">
            <a:spAutoFit/>
            <a:scene3d>
              <a:camera prst="orthographicFront"/>
              <a:lightRig rig="threePt" dir="t"/>
            </a:scene3d>
            <a:sp3d contourW="12700"/>
          </a:bodyPr>
          <a:lstStyle/>
          <a:p>
            <a:pPr marL="285750" indent="-285750" algn="just" defTabSz="457200" fontAlgn="auto">
              <a:lnSpc>
                <a:spcPct val="130000"/>
              </a:lnSpc>
              <a:spcBef>
                <a:spcPts val="0"/>
              </a:spcBef>
              <a:spcAft>
                <a:spcPts val="0"/>
              </a:spcAft>
              <a:buFont typeface="Wingdings" panose="05000000000000000000" charset="0"/>
              <a:buChar char="l"/>
            </a:pPr>
            <a:r>
              <a:rPr lang="zh-CN" altLang="en-US" sz="1800" b="1" dirty="0">
                <a:latin typeface="宋体" panose="02010600030101010101" pitchFamily="2" charset="-122"/>
                <a:ea typeface="宋体" panose="02010600030101010101" pitchFamily="2" charset="-122"/>
                <a:cs typeface="华文中宋" panose="02010600040101010101" pitchFamily="2" charset="-122"/>
                <a:sym typeface="+mn-lt"/>
              </a:rPr>
              <a:t>建议在摘要以及相关研究现状部分，适当补充本文与已有方法的不同点，进一步突出本文的创新性。</a:t>
            </a:r>
          </a:p>
        </p:txBody>
      </p:sp>
      <p:sp>
        <p:nvSpPr>
          <p:cNvPr id="14" name="文本框 0"/>
          <p:cNvSpPr txBox="1"/>
          <p:nvPr/>
        </p:nvSpPr>
        <p:spPr>
          <a:xfrm>
            <a:off x="429894" y="2461593"/>
            <a:ext cx="11246837" cy="401328"/>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论文的标题和各个章节的题目都有待进一步凝练，建议突出所提方法的技术特点。</a:t>
            </a:r>
            <a:endParaRPr lang="zh-CN" altLang="en-US" b="1" dirty="0">
              <a:latin typeface="宋体" panose="02010600030101010101" pitchFamily="2" charset="-122"/>
              <a:ea typeface="宋体" panose="02010600030101010101" pitchFamily="2" charset="-122"/>
            </a:endParaRPr>
          </a:p>
        </p:txBody>
      </p:sp>
      <p:sp>
        <p:nvSpPr>
          <p:cNvPr id="12" name="文本框 11"/>
          <p:cNvSpPr txBox="1"/>
          <p:nvPr/>
        </p:nvSpPr>
        <p:spPr>
          <a:xfrm>
            <a:off x="429894" y="3368795"/>
            <a:ext cx="11246836" cy="401328"/>
          </a:xfrm>
          <a:prstGeom prst="rect">
            <a:avLst/>
          </a:prstGeom>
          <a:noFill/>
        </p:spPr>
        <p:txBody>
          <a:bodyPr wrap="square" rtlCol="0" anchor="t">
            <a:spAutoFit/>
          </a:bodyPr>
          <a:lstStyle/>
          <a:p>
            <a:pPr marL="285750" indent="-285750" algn="just" defTabSz="457200" eaLnBrk="1" fontAlgn="auto" latinLnBrk="0" hangingPunct="1">
              <a:lnSpc>
                <a:spcPct val="130000"/>
              </a:lnSpc>
              <a:spcBef>
                <a:spcPts val="1200"/>
              </a:spcBef>
              <a:spcAft>
                <a:spcPts val="0"/>
              </a:spcAft>
              <a:buFont typeface="Wingdings" panose="05000000000000000000" charset="0"/>
              <a:buChar char="l"/>
            </a:pPr>
            <a:r>
              <a:rPr lang="zh-CN" altLang="en-US" b="1" dirty="0">
                <a:latin typeface="宋体" panose="02010600030101010101" pitchFamily="2" charset="-122"/>
                <a:ea typeface="宋体" panose="02010600030101010101" pitchFamily="2" charset="-122"/>
                <a:cs typeface="华文中宋" panose="02010600040101010101" pitchFamily="2" charset="-122"/>
                <a:sym typeface="+mn-lt"/>
              </a:rPr>
              <a:t>论文所提方法是否与学术界或工业界的其他方法与产品对比？效果如何？</a:t>
            </a:r>
            <a:endParaRPr lang="zh-CN" altLang="en-US" b="1" dirty="0">
              <a:latin typeface="宋体" panose="02010600030101010101" pitchFamily="2" charset="-122"/>
              <a:ea typeface="宋体" panose="02010600030101010101" pitchFamily="2" charset="-122"/>
            </a:endParaRPr>
          </a:p>
        </p:txBody>
      </p:sp>
      <p:sp>
        <p:nvSpPr>
          <p:cNvPr id="25" name="人才梯队">
            <a:extLst>
              <a:ext uri="{FF2B5EF4-FFF2-40B4-BE49-F238E27FC236}">
                <a16:creationId xmlns:a16="http://schemas.microsoft.com/office/drawing/2014/main" id="{E76C1DB0-16F8-48A8-BF04-C48C81224F77}"/>
              </a:ext>
            </a:extLst>
          </p:cNvPr>
          <p:cNvSpPr txBox="1"/>
          <p:nvPr/>
        </p:nvSpPr>
        <p:spPr>
          <a:xfrm>
            <a:off x="692203" y="2860592"/>
            <a:ext cx="11069901" cy="401328"/>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已根据评审老师的建议进行了适当修改。具体地，对</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4.3.2</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和</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4.3.3</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节的题目进行修改。</a:t>
            </a:r>
          </a:p>
        </p:txBody>
      </p:sp>
      <p:sp>
        <p:nvSpPr>
          <p:cNvPr id="26" name="人才梯队">
            <a:extLst>
              <a:ext uri="{FF2B5EF4-FFF2-40B4-BE49-F238E27FC236}">
                <a16:creationId xmlns:a16="http://schemas.microsoft.com/office/drawing/2014/main" id="{15504CDD-90D0-4E7A-8892-07452644EFBB}"/>
              </a:ext>
            </a:extLst>
          </p:cNvPr>
          <p:cNvSpPr txBox="1"/>
          <p:nvPr/>
        </p:nvSpPr>
        <p:spPr>
          <a:xfrm>
            <a:off x="689369" y="3767794"/>
            <a:ext cx="11069901" cy="2201821"/>
          </a:xfrm>
          <a:prstGeom prst="rect">
            <a:avLst/>
          </a:prstGeom>
          <a:noFill/>
        </p:spPr>
        <p:txBody>
          <a:bodyPr wrap="square">
            <a:spAutoFit/>
            <a:scene3d>
              <a:camera prst="orthographicFront"/>
              <a:lightRig rig="threePt" dir="t"/>
            </a:scene3d>
            <a:sp3d contourW="12700"/>
          </a:bodyPr>
          <a:lstStyle/>
          <a:p>
            <a:pPr marL="285750" indent="-285750" algn="just" eaLnBrk="1" latinLnBrk="0" hangingPunct="1">
              <a:lnSpc>
                <a:spcPct val="130000"/>
              </a:lnSpc>
              <a:spcBef>
                <a:spcPts val="0"/>
              </a:spcBef>
              <a:buFont typeface="Wingdings" panose="05000000000000000000" charset="0"/>
              <a:buChar char="Ø"/>
            </a:pP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目前存在实现了自主手部跟踪的数据手套，如：</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Senso glove DK3</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使用</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8</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个</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IMU</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进行手部姿态跟踪，其中手指部分仅在中节指骨安装</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IMU</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，这表明该解决方案无法测量得到手部各关节的真实姿态信息；</a:t>
            </a:r>
            <a:r>
              <a:rPr lang="en-US" altLang="zh-CN" b="1" dirty="0" err="1">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BorShing</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 Lin</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研究的数据手套基于</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IMU</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进行手部姿态的跟踪，具有模块化可维护的优点，但是未考虑传感器自身误差对跟踪的影响，也未考虑手部存在的约束；</a:t>
            </a:r>
            <a:r>
              <a:rPr lang="en-US" altLang="zh-CN" b="1" dirty="0" err="1">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CyberGlove</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 III</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则是使用了弯曲传感器进行手部关节角的测量，存在因机械变形导致误差增加的情况。</a:t>
            </a:r>
            <a:r>
              <a:rPr lang="en-US" altLang="zh-CN" b="1" dirty="0" err="1">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VRFree</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和</a:t>
            </a:r>
            <a:r>
              <a:rPr lang="en-US" altLang="zh-CN"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VIST</a:t>
            </a:r>
            <a:r>
              <a:rPr lang="zh-CN" altLang="en-US" b="1" dirty="0">
                <a:solidFill>
                  <a:srgbClr val="203C96"/>
                </a:solidFill>
                <a:latin typeface="宋体" panose="02010600030101010101" pitchFamily="2" charset="-122"/>
                <a:ea typeface="宋体" panose="02010600030101010101" pitchFamily="2" charset="-122"/>
                <a:cs typeface="Times New Roman" panose="02020603050405020304" pitchFamily="18" charset="0"/>
                <a:sym typeface="+mn-lt"/>
              </a:rPr>
              <a:t>还需要配合视觉设备才能完成对于手部的六自由度跟踪。</a:t>
            </a:r>
          </a:p>
        </p:txBody>
      </p:sp>
      <p:sp>
        <p:nvSpPr>
          <p:cNvPr id="27" name="校徽打底">
            <a:extLst>
              <a:ext uri="{FF2B5EF4-FFF2-40B4-BE49-F238E27FC236}">
                <a16:creationId xmlns:a16="http://schemas.microsoft.com/office/drawing/2014/main" id="{A6CE995D-A951-4AFC-BAC2-E2C471B8F958}"/>
              </a:ext>
            </a:extLst>
          </p:cNvPr>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校徽组合"/>
          <p:cNvGrpSpPr/>
          <p:nvPr/>
        </p:nvGrpSpPr>
        <p:grpSpPr bwMode="auto">
          <a:xfrm>
            <a:off x="4987924" y="300451"/>
            <a:ext cx="2216150" cy="2216150"/>
            <a:chOff x="5219700" y="908050"/>
            <a:chExt cx="1752600" cy="1752600"/>
          </a:xfrm>
        </p:grpSpPr>
        <p:sp>
          <p:nvSpPr>
            <p:cNvPr id="3" name="圆形色块"/>
            <p:cNvSpPr/>
            <p:nvPr/>
          </p:nvSpPr>
          <p:spPr>
            <a:xfrm>
              <a:off x="5219700" y="908050"/>
              <a:ext cx="1752600" cy="175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7353" name="校徽"/>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3623" y="1212851"/>
              <a:ext cx="1144756" cy="114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2250">
            <a:extLst>
              <a:ext uri="{FF2B5EF4-FFF2-40B4-BE49-F238E27FC236}">
                <a16:creationId xmlns:a16="http://schemas.microsoft.com/office/drawing/2014/main" id="{26B32F76-BD07-4ECC-9B18-B7F858FBEEA7}"/>
              </a:ext>
            </a:extLst>
          </p:cNvPr>
          <p:cNvSpPr txBox="1"/>
          <p:nvPr/>
        </p:nvSpPr>
        <p:spPr>
          <a:xfrm>
            <a:off x="3012065" y="2660369"/>
            <a:ext cx="6167867" cy="307777"/>
          </a:xfrm>
          <a:prstGeom prst="rect">
            <a:avLst/>
          </a:prstGeom>
          <a:noFill/>
        </p:spPr>
        <p:txBody>
          <a:bodyPr wrap="square" lIns="0" tIns="0" rIns="0" bIns="0" rtlCol="0">
            <a:spAutoFit/>
          </a:bodyPr>
          <a:lstStyle/>
          <a:p>
            <a:pPr algn="ctr"/>
            <a:r>
              <a:rPr lang="zh-CN" altLang="en-US"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感谢母校提供了宝贵的学习与实践的机会</a:t>
            </a:r>
            <a:r>
              <a:rPr lang="en-US" altLang="zh-CN"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3" name="TextBox 2250">
            <a:extLst>
              <a:ext uri="{FF2B5EF4-FFF2-40B4-BE49-F238E27FC236}">
                <a16:creationId xmlns:a16="http://schemas.microsoft.com/office/drawing/2014/main" id="{B600DED3-7508-472B-9FFD-224A1A85CD93}"/>
              </a:ext>
            </a:extLst>
          </p:cNvPr>
          <p:cNvSpPr txBox="1"/>
          <p:nvPr/>
        </p:nvSpPr>
        <p:spPr>
          <a:xfrm>
            <a:off x="3012065" y="3417851"/>
            <a:ext cx="6167867" cy="307777"/>
          </a:xfrm>
          <a:prstGeom prst="rect">
            <a:avLst/>
          </a:prstGeom>
          <a:noFill/>
        </p:spPr>
        <p:txBody>
          <a:bodyPr wrap="square" lIns="0" tIns="0" rIns="0" bIns="0" rtlCol="0">
            <a:spAutoFit/>
          </a:bodyPr>
          <a:lstStyle/>
          <a:p>
            <a:pPr algn="ctr"/>
            <a:r>
              <a:rPr lang="zh-CN" altLang="en-US"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感谢我的导师团队</a:t>
            </a:r>
            <a:r>
              <a:rPr lang="en-US" altLang="zh-CN"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4" name="TextBox 2250">
            <a:extLst>
              <a:ext uri="{FF2B5EF4-FFF2-40B4-BE49-F238E27FC236}">
                <a16:creationId xmlns:a16="http://schemas.microsoft.com/office/drawing/2014/main" id="{A73D28BA-C24C-4501-8092-9E84C1308EF5}"/>
              </a:ext>
            </a:extLst>
          </p:cNvPr>
          <p:cNvSpPr txBox="1"/>
          <p:nvPr/>
        </p:nvSpPr>
        <p:spPr>
          <a:xfrm>
            <a:off x="3012064" y="4175333"/>
            <a:ext cx="6167867" cy="307777"/>
          </a:xfrm>
          <a:prstGeom prst="rect">
            <a:avLst/>
          </a:prstGeom>
          <a:noFill/>
        </p:spPr>
        <p:txBody>
          <a:bodyPr wrap="square" lIns="0" tIns="0" rIns="0" bIns="0" rtlCol="0">
            <a:spAutoFit/>
          </a:bodyPr>
          <a:lstStyle/>
          <a:p>
            <a:pPr algn="ctr"/>
            <a:r>
              <a:rPr lang="zh-CN" altLang="en-US"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感谢我的导师王海鹏老师给予的耐心指导</a:t>
            </a:r>
            <a:r>
              <a:rPr lang="en-US" altLang="zh-CN"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TextBox 2250">
            <a:extLst>
              <a:ext uri="{FF2B5EF4-FFF2-40B4-BE49-F238E27FC236}">
                <a16:creationId xmlns:a16="http://schemas.microsoft.com/office/drawing/2014/main" id="{6DAA642D-2465-4F6C-A815-980223201FBE}"/>
              </a:ext>
            </a:extLst>
          </p:cNvPr>
          <p:cNvSpPr txBox="1"/>
          <p:nvPr/>
        </p:nvSpPr>
        <p:spPr>
          <a:xfrm>
            <a:off x="3012064" y="4926976"/>
            <a:ext cx="6167867" cy="307777"/>
          </a:xfrm>
          <a:prstGeom prst="rect">
            <a:avLst/>
          </a:prstGeom>
          <a:noFill/>
        </p:spPr>
        <p:txBody>
          <a:bodyPr wrap="square" lIns="0" tIns="0" rIns="0" bIns="0" rtlCol="0">
            <a:spAutoFit/>
          </a:bodyPr>
          <a:lstStyle/>
          <a:p>
            <a:pPr algn="ctr"/>
            <a:r>
              <a:rPr lang="zh-CN" altLang="en-US"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感谢同学的支持与帮助</a:t>
            </a:r>
            <a:r>
              <a:rPr lang="en-US" altLang="zh-CN"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7" name="TextBox 2250">
            <a:extLst>
              <a:ext uri="{FF2B5EF4-FFF2-40B4-BE49-F238E27FC236}">
                <a16:creationId xmlns:a16="http://schemas.microsoft.com/office/drawing/2014/main" id="{1083617A-C7FA-4B00-B476-62D71A486918}"/>
              </a:ext>
            </a:extLst>
          </p:cNvPr>
          <p:cNvSpPr txBox="1"/>
          <p:nvPr/>
        </p:nvSpPr>
        <p:spPr>
          <a:xfrm>
            <a:off x="3012064" y="5678549"/>
            <a:ext cx="6167867" cy="307777"/>
          </a:xfrm>
          <a:prstGeom prst="rect">
            <a:avLst/>
          </a:prstGeom>
          <a:noFill/>
        </p:spPr>
        <p:txBody>
          <a:bodyPr wrap="square" lIns="0" tIns="0" rIns="0" bIns="0" rtlCol="0">
            <a:spAutoFit/>
          </a:bodyPr>
          <a:lstStyle/>
          <a:p>
            <a:pPr algn="ctr"/>
            <a:r>
              <a:rPr lang="zh-CN" altLang="en-US"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感谢各位答辩评审</a:t>
            </a:r>
            <a:r>
              <a:rPr lang="en-US" altLang="zh-CN" sz="2000" dirty="0">
                <a:solidFill>
                  <a:srgbClr val="203C96"/>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 name="校徽打底"/>
          <p:cNvSpPr/>
          <p:nvPr/>
        </p:nvSpPr>
        <p:spPr>
          <a:xfrm>
            <a:off x="2594996" y="-144438"/>
            <a:ext cx="7002008" cy="7002008"/>
          </a:xfrm>
          <a:prstGeom prst="rect">
            <a:avLst/>
          </a:prstGeom>
          <a:blipFill dpi="0" rotWithShape="1">
            <a:blip r:embed="rId4">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校徽打底"/>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校徽组合"/>
          <p:cNvGrpSpPr/>
          <p:nvPr/>
        </p:nvGrpSpPr>
        <p:grpSpPr bwMode="auto">
          <a:xfrm>
            <a:off x="4987925" y="433462"/>
            <a:ext cx="2216150" cy="2216150"/>
            <a:chOff x="5219700" y="908050"/>
            <a:chExt cx="1752600" cy="1752600"/>
          </a:xfrm>
        </p:grpSpPr>
        <p:sp>
          <p:nvSpPr>
            <p:cNvPr id="3" name="圆形色块"/>
            <p:cNvSpPr/>
            <p:nvPr/>
          </p:nvSpPr>
          <p:spPr>
            <a:xfrm>
              <a:off x="5219700" y="908050"/>
              <a:ext cx="1752600" cy="175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pic>
          <p:nvPicPr>
            <p:cNvPr id="57353" name="校徽"/>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3623" y="1212851"/>
              <a:ext cx="1144756" cy="114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合作QQ： 243001978"/>
          <p:cNvSpPr/>
          <p:nvPr/>
        </p:nvSpPr>
        <p:spPr>
          <a:xfrm>
            <a:off x="9737725" y="6488113"/>
            <a:ext cx="2454275" cy="369887"/>
          </a:xfrm>
          <a:prstGeom prst="rect">
            <a:avLst/>
          </a:prstGeom>
        </p:spPr>
        <p:txBody>
          <a:bodyPr wrap="none">
            <a:spAutoFit/>
          </a:bodyPr>
          <a:lstStyle/>
          <a:p>
            <a:pPr fontAlgn="auto">
              <a:spcBef>
                <a:spcPts val="0"/>
              </a:spcBef>
              <a:spcAft>
                <a:spcPts val="0"/>
              </a:spcAft>
              <a:defRPr/>
            </a:pPr>
            <a:r>
              <a:rPr lang="zh-CN" altLang="en-US">
                <a:solidFill>
                  <a:srgbClr val="FFFFFF"/>
                </a:solidFill>
                <a:latin typeface="+mn-lt"/>
                <a:ea typeface="+mn-ea"/>
                <a:cs typeface="+mn-ea"/>
                <a:sym typeface="+mn-lt"/>
              </a:rPr>
              <a:t>合作</a:t>
            </a:r>
            <a:r>
              <a:rPr lang="en-US" altLang="zh-CN">
                <a:solidFill>
                  <a:srgbClr val="FFFFFF"/>
                </a:solidFill>
                <a:latin typeface="+mn-lt"/>
                <a:ea typeface="+mn-ea"/>
                <a:cs typeface="+mn-ea"/>
                <a:sym typeface="+mn-lt"/>
              </a:rPr>
              <a:t>QQ</a:t>
            </a:r>
            <a:r>
              <a:rPr lang="zh-CN" altLang="en-US">
                <a:solidFill>
                  <a:srgbClr val="FFFFFF"/>
                </a:solidFill>
                <a:latin typeface="+mn-lt"/>
                <a:ea typeface="+mn-ea"/>
                <a:cs typeface="+mn-ea"/>
                <a:sym typeface="+mn-lt"/>
              </a:rPr>
              <a:t>： </a:t>
            </a:r>
            <a:r>
              <a:rPr lang="en-US" altLang="zh-CN">
                <a:solidFill>
                  <a:srgbClr val="FFFFFF"/>
                </a:solidFill>
                <a:latin typeface="+mn-lt"/>
                <a:ea typeface="+mn-ea"/>
                <a:cs typeface="+mn-ea"/>
                <a:sym typeface="+mn-lt"/>
              </a:rPr>
              <a:t>243001978</a:t>
            </a:r>
            <a:endParaRPr lang="zh-CN" altLang="en-US">
              <a:solidFill>
                <a:srgbClr val="FFFFFF"/>
              </a:solidFill>
              <a:latin typeface="+mn-lt"/>
              <a:ea typeface="+mn-ea"/>
              <a:cs typeface="+mn-ea"/>
              <a:sym typeface="+mn-lt"/>
            </a:endParaRPr>
          </a:p>
        </p:txBody>
      </p:sp>
      <p:grpSp>
        <p:nvGrpSpPr>
          <p:cNvPr id="12" name="组合 11">
            <a:extLst>
              <a:ext uri="{FF2B5EF4-FFF2-40B4-BE49-F238E27FC236}">
                <a16:creationId xmlns:a16="http://schemas.microsoft.com/office/drawing/2014/main" id="{294F7D7F-8272-444E-A56A-95E76E567E40}"/>
              </a:ext>
            </a:extLst>
          </p:cNvPr>
          <p:cNvGrpSpPr/>
          <p:nvPr/>
        </p:nvGrpSpPr>
        <p:grpSpPr>
          <a:xfrm>
            <a:off x="2594996" y="2337729"/>
            <a:ext cx="1895704" cy="1289336"/>
            <a:chOff x="5548313" y="2767013"/>
            <a:chExt cx="1885949" cy="1282701"/>
          </a:xfrm>
          <a:solidFill>
            <a:srgbClr val="1068DA"/>
          </a:solidFill>
        </p:grpSpPr>
        <p:sp>
          <p:nvSpPr>
            <p:cNvPr id="13" name="Freeform 5">
              <a:extLst>
                <a:ext uri="{FF2B5EF4-FFF2-40B4-BE49-F238E27FC236}">
                  <a16:creationId xmlns:a16="http://schemas.microsoft.com/office/drawing/2014/main" id="{3C424600-5A12-4E1E-B685-0BF7C2EAC7CE}"/>
                </a:ext>
              </a:extLst>
            </p:cNvPr>
            <p:cNvSpPr/>
            <p:nvPr/>
          </p:nvSpPr>
          <p:spPr bwMode="auto">
            <a:xfrm>
              <a:off x="5548313" y="3460751"/>
              <a:ext cx="714375" cy="588963"/>
            </a:xfrm>
            <a:custGeom>
              <a:avLst/>
              <a:gdLst>
                <a:gd name="T0" fmla="*/ 0 w 668"/>
                <a:gd name="T1" fmla="*/ 320 h 549"/>
                <a:gd name="T2" fmla="*/ 143 w 668"/>
                <a:gd name="T3" fmla="*/ 407 h 549"/>
                <a:gd name="T4" fmla="*/ 248 w 668"/>
                <a:gd name="T5" fmla="*/ 549 h 549"/>
                <a:gd name="T6" fmla="*/ 540 w 668"/>
                <a:gd name="T7" fmla="*/ 287 h 549"/>
                <a:gd name="T8" fmla="*/ 665 w 668"/>
                <a:gd name="T9" fmla="*/ 113 h 549"/>
                <a:gd name="T10" fmla="*/ 533 w 668"/>
                <a:gd name="T11" fmla="*/ 269 h 549"/>
                <a:gd name="T12" fmla="*/ 254 w 668"/>
                <a:gd name="T13" fmla="*/ 492 h 549"/>
                <a:gd name="T14" fmla="*/ 191 w 668"/>
                <a:gd name="T15" fmla="*/ 412 h 549"/>
                <a:gd name="T16" fmla="*/ 80 w 668"/>
                <a:gd name="T17" fmla="*/ 338 h 549"/>
                <a:gd name="T18" fmla="*/ 633 w 668"/>
                <a:gd name="T19" fmla="*/ 14 h 549"/>
                <a:gd name="T20" fmla="*/ 635 w 668"/>
                <a:gd name="T21" fmla="*/ 15 h 549"/>
                <a:gd name="T22" fmla="*/ 668 w 668"/>
                <a:gd name="T23" fmla="*/ 53 h 549"/>
                <a:gd name="T24" fmla="*/ 627 w 668"/>
                <a:gd name="T25" fmla="*/ 0 h 549"/>
                <a:gd name="T26" fmla="*/ 627 w 668"/>
                <a:gd name="T27" fmla="*/ 0 h 549"/>
                <a:gd name="T28" fmla="*/ 0 w 668"/>
                <a:gd name="T29" fmla="*/ 32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8" h="549">
                  <a:moveTo>
                    <a:pt x="0" y="320"/>
                  </a:moveTo>
                  <a:cubicBezTo>
                    <a:pt x="30" y="357"/>
                    <a:pt x="106" y="369"/>
                    <a:pt x="143" y="407"/>
                  </a:cubicBezTo>
                  <a:cubicBezTo>
                    <a:pt x="188" y="444"/>
                    <a:pt x="211" y="504"/>
                    <a:pt x="248" y="549"/>
                  </a:cubicBezTo>
                  <a:cubicBezTo>
                    <a:pt x="330" y="422"/>
                    <a:pt x="420" y="377"/>
                    <a:pt x="540" y="287"/>
                  </a:cubicBezTo>
                  <a:cubicBezTo>
                    <a:pt x="581" y="255"/>
                    <a:pt x="645" y="182"/>
                    <a:pt x="665" y="113"/>
                  </a:cubicBezTo>
                  <a:cubicBezTo>
                    <a:pt x="642" y="175"/>
                    <a:pt x="574" y="240"/>
                    <a:pt x="533" y="269"/>
                  </a:cubicBezTo>
                  <a:cubicBezTo>
                    <a:pt x="413" y="353"/>
                    <a:pt x="302" y="403"/>
                    <a:pt x="254" y="492"/>
                  </a:cubicBezTo>
                  <a:cubicBezTo>
                    <a:pt x="219" y="449"/>
                    <a:pt x="222" y="438"/>
                    <a:pt x="191" y="412"/>
                  </a:cubicBezTo>
                  <a:cubicBezTo>
                    <a:pt x="163" y="386"/>
                    <a:pt x="108" y="373"/>
                    <a:pt x="80" y="338"/>
                  </a:cubicBezTo>
                  <a:cubicBezTo>
                    <a:pt x="266" y="301"/>
                    <a:pt x="640" y="235"/>
                    <a:pt x="633" y="14"/>
                  </a:cubicBezTo>
                  <a:cubicBezTo>
                    <a:pt x="634" y="14"/>
                    <a:pt x="635" y="14"/>
                    <a:pt x="635" y="15"/>
                  </a:cubicBezTo>
                  <a:cubicBezTo>
                    <a:pt x="653" y="26"/>
                    <a:pt x="663" y="39"/>
                    <a:pt x="668" y="53"/>
                  </a:cubicBezTo>
                  <a:cubicBezTo>
                    <a:pt x="663" y="33"/>
                    <a:pt x="650" y="14"/>
                    <a:pt x="627" y="0"/>
                  </a:cubicBezTo>
                  <a:cubicBezTo>
                    <a:pt x="627" y="0"/>
                    <a:pt x="627" y="0"/>
                    <a:pt x="627" y="0"/>
                  </a:cubicBezTo>
                  <a:cubicBezTo>
                    <a:pt x="634" y="232"/>
                    <a:pt x="165" y="275"/>
                    <a:pt x="0" y="3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a:extLst>
                <a:ext uri="{FF2B5EF4-FFF2-40B4-BE49-F238E27FC236}">
                  <a16:creationId xmlns:a16="http://schemas.microsoft.com/office/drawing/2014/main" id="{3CB269A4-9BA7-4D74-A362-9F2ED87D048B}"/>
                </a:ext>
              </a:extLst>
            </p:cNvPr>
            <p:cNvSpPr>
              <a:spLocks noEditPoints="1"/>
            </p:cNvSpPr>
            <p:nvPr/>
          </p:nvSpPr>
          <p:spPr bwMode="auto">
            <a:xfrm>
              <a:off x="6191250" y="2767013"/>
              <a:ext cx="1243012" cy="974725"/>
            </a:xfrm>
            <a:custGeom>
              <a:avLst/>
              <a:gdLst>
                <a:gd name="T0" fmla="*/ 888 w 1161"/>
                <a:gd name="T1" fmla="*/ 415 h 910"/>
                <a:gd name="T2" fmla="*/ 961 w 1161"/>
                <a:gd name="T3" fmla="*/ 298 h 910"/>
                <a:gd name="T4" fmla="*/ 1161 w 1161"/>
                <a:gd name="T5" fmla="*/ 3 h 910"/>
                <a:gd name="T6" fmla="*/ 1007 w 1161"/>
                <a:gd name="T7" fmla="*/ 63 h 910"/>
                <a:gd name="T8" fmla="*/ 733 w 1161"/>
                <a:gd name="T9" fmla="*/ 95 h 910"/>
                <a:gd name="T10" fmla="*/ 234 w 1161"/>
                <a:gd name="T11" fmla="*/ 116 h 910"/>
                <a:gd name="T12" fmla="*/ 224 w 1161"/>
                <a:gd name="T13" fmla="*/ 120 h 910"/>
                <a:gd name="T14" fmla="*/ 47 w 1161"/>
                <a:gd name="T15" fmla="*/ 558 h 910"/>
                <a:gd name="T16" fmla="*/ 26 w 1161"/>
                <a:gd name="T17" fmla="*/ 648 h 910"/>
                <a:gd name="T18" fmla="*/ 26 w 1161"/>
                <a:gd name="T19" fmla="*/ 648 h 910"/>
                <a:gd name="T20" fmla="*/ 95 w 1161"/>
                <a:gd name="T21" fmla="*/ 606 h 910"/>
                <a:gd name="T22" fmla="*/ 228 w 1161"/>
                <a:gd name="T23" fmla="*/ 563 h 910"/>
                <a:gd name="T24" fmla="*/ 350 w 1161"/>
                <a:gd name="T25" fmla="*/ 557 h 910"/>
                <a:gd name="T26" fmla="*/ 325 w 1161"/>
                <a:gd name="T27" fmla="*/ 779 h 910"/>
                <a:gd name="T28" fmla="*/ 322 w 1161"/>
                <a:gd name="T29" fmla="*/ 905 h 910"/>
                <a:gd name="T30" fmla="*/ 1099 w 1161"/>
                <a:gd name="T31" fmla="*/ 810 h 910"/>
                <a:gd name="T32" fmla="*/ 1018 w 1161"/>
                <a:gd name="T33" fmla="*/ 634 h 910"/>
                <a:gd name="T34" fmla="*/ 50 w 1161"/>
                <a:gd name="T35" fmla="*/ 644 h 910"/>
                <a:gd name="T36" fmla="*/ 50 w 1161"/>
                <a:gd name="T37" fmla="*/ 578 h 910"/>
                <a:gd name="T38" fmla="*/ 50 w 1161"/>
                <a:gd name="T39" fmla="*/ 644 h 910"/>
                <a:gd name="T40" fmla="*/ 724 w 1161"/>
                <a:gd name="T41" fmla="*/ 777 h 910"/>
                <a:gd name="T42" fmla="*/ 357 w 1161"/>
                <a:gd name="T43" fmla="*/ 839 h 910"/>
                <a:gd name="T44" fmla="*/ 395 w 1161"/>
                <a:gd name="T45" fmla="*/ 613 h 910"/>
                <a:gd name="T46" fmla="*/ 388 w 1161"/>
                <a:gd name="T47" fmla="*/ 540 h 910"/>
                <a:gd name="T48" fmla="*/ 434 w 1161"/>
                <a:gd name="T49" fmla="*/ 483 h 910"/>
                <a:gd name="T50" fmla="*/ 333 w 1161"/>
                <a:gd name="T51" fmla="*/ 528 h 910"/>
                <a:gd name="T52" fmla="*/ 91 w 1161"/>
                <a:gd name="T53" fmla="*/ 587 h 910"/>
                <a:gd name="T54" fmla="*/ 286 w 1161"/>
                <a:gd name="T55" fmla="*/ 186 h 910"/>
                <a:gd name="T56" fmla="*/ 295 w 1161"/>
                <a:gd name="T57" fmla="*/ 182 h 910"/>
                <a:gd name="T58" fmla="*/ 697 w 1161"/>
                <a:gd name="T59" fmla="*/ 142 h 910"/>
                <a:gd name="T60" fmla="*/ 960 w 1161"/>
                <a:gd name="T61" fmla="*/ 111 h 910"/>
                <a:gd name="T62" fmla="*/ 1071 w 1161"/>
                <a:gd name="T63" fmla="*/ 79 h 910"/>
                <a:gd name="T64" fmla="*/ 930 w 1161"/>
                <a:gd name="T65" fmla="*/ 305 h 910"/>
                <a:gd name="T66" fmla="*/ 845 w 1161"/>
                <a:gd name="T67" fmla="*/ 440 h 910"/>
                <a:gd name="T68" fmla="*/ 980 w 1161"/>
                <a:gd name="T69" fmla="*/ 633 h 910"/>
                <a:gd name="T70" fmla="*/ 1064 w 1161"/>
                <a:gd name="T71" fmla="*/ 797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1" h="910">
                  <a:moveTo>
                    <a:pt x="900" y="454"/>
                  </a:moveTo>
                  <a:cubicBezTo>
                    <a:pt x="897" y="449"/>
                    <a:pt x="894" y="431"/>
                    <a:pt x="888" y="415"/>
                  </a:cubicBezTo>
                  <a:cubicBezTo>
                    <a:pt x="890" y="409"/>
                    <a:pt x="891" y="404"/>
                    <a:pt x="892" y="402"/>
                  </a:cubicBezTo>
                  <a:cubicBezTo>
                    <a:pt x="911" y="361"/>
                    <a:pt x="932" y="333"/>
                    <a:pt x="961" y="298"/>
                  </a:cubicBezTo>
                  <a:cubicBezTo>
                    <a:pt x="1008" y="244"/>
                    <a:pt x="1063" y="201"/>
                    <a:pt x="1094" y="152"/>
                  </a:cubicBezTo>
                  <a:cubicBezTo>
                    <a:pt x="1111" y="125"/>
                    <a:pt x="1159" y="37"/>
                    <a:pt x="1161" y="3"/>
                  </a:cubicBezTo>
                  <a:cubicBezTo>
                    <a:pt x="1161" y="0"/>
                    <a:pt x="1105" y="31"/>
                    <a:pt x="1104" y="31"/>
                  </a:cubicBezTo>
                  <a:cubicBezTo>
                    <a:pt x="1069" y="46"/>
                    <a:pt x="1045" y="54"/>
                    <a:pt x="1007" y="63"/>
                  </a:cubicBezTo>
                  <a:cubicBezTo>
                    <a:pt x="972" y="70"/>
                    <a:pt x="941" y="77"/>
                    <a:pt x="902" y="82"/>
                  </a:cubicBezTo>
                  <a:cubicBezTo>
                    <a:pt x="845" y="88"/>
                    <a:pt x="789" y="92"/>
                    <a:pt x="733" y="95"/>
                  </a:cubicBezTo>
                  <a:cubicBezTo>
                    <a:pt x="668" y="98"/>
                    <a:pt x="607" y="104"/>
                    <a:pt x="514" y="102"/>
                  </a:cubicBezTo>
                  <a:cubicBezTo>
                    <a:pt x="410" y="99"/>
                    <a:pt x="326" y="105"/>
                    <a:pt x="234" y="116"/>
                  </a:cubicBezTo>
                  <a:cubicBezTo>
                    <a:pt x="233" y="116"/>
                    <a:pt x="232" y="116"/>
                    <a:pt x="231" y="116"/>
                  </a:cubicBezTo>
                  <a:cubicBezTo>
                    <a:pt x="228" y="117"/>
                    <a:pt x="225" y="118"/>
                    <a:pt x="224" y="120"/>
                  </a:cubicBezTo>
                  <a:cubicBezTo>
                    <a:pt x="168" y="264"/>
                    <a:pt x="98" y="409"/>
                    <a:pt x="54" y="559"/>
                  </a:cubicBezTo>
                  <a:cubicBezTo>
                    <a:pt x="52" y="558"/>
                    <a:pt x="50" y="558"/>
                    <a:pt x="47" y="558"/>
                  </a:cubicBezTo>
                  <a:cubicBezTo>
                    <a:pt x="21" y="558"/>
                    <a:pt x="0" y="579"/>
                    <a:pt x="0" y="606"/>
                  </a:cubicBezTo>
                  <a:cubicBezTo>
                    <a:pt x="0" y="624"/>
                    <a:pt x="10" y="640"/>
                    <a:pt x="26" y="648"/>
                  </a:cubicBezTo>
                  <a:cubicBezTo>
                    <a:pt x="26" y="648"/>
                    <a:pt x="26" y="648"/>
                    <a:pt x="26" y="648"/>
                  </a:cubicBezTo>
                  <a:cubicBezTo>
                    <a:pt x="26" y="648"/>
                    <a:pt x="26" y="648"/>
                    <a:pt x="26" y="648"/>
                  </a:cubicBezTo>
                  <a:cubicBezTo>
                    <a:pt x="32" y="651"/>
                    <a:pt x="40" y="653"/>
                    <a:pt x="47" y="653"/>
                  </a:cubicBezTo>
                  <a:cubicBezTo>
                    <a:pt x="74" y="653"/>
                    <a:pt x="95" y="632"/>
                    <a:pt x="95" y="606"/>
                  </a:cubicBezTo>
                  <a:cubicBezTo>
                    <a:pt x="95" y="604"/>
                    <a:pt x="95" y="602"/>
                    <a:pt x="95" y="601"/>
                  </a:cubicBezTo>
                  <a:cubicBezTo>
                    <a:pt x="140" y="591"/>
                    <a:pt x="183" y="574"/>
                    <a:pt x="228" y="563"/>
                  </a:cubicBezTo>
                  <a:cubicBezTo>
                    <a:pt x="252" y="557"/>
                    <a:pt x="277" y="554"/>
                    <a:pt x="302" y="552"/>
                  </a:cubicBezTo>
                  <a:cubicBezTo>
                    <a:pt x="317" y="551"/>
                    <a:pt x="337" y="546"/>
                    <a:pt x="350" y="557"/>
                  </a:cubicBezTo>
                  <a:cubicBezTo>
                    <a:pt x="363" y="568"/>
                    <a:pt x="360" y="594"/>
                    <a:pt x="359" y="609"/>
                  </a:cubicBezTo>
                  <a:cubicBezTo>
                    <a:pt x="355" y="666"/>
                    <a:pt x="338" y="724"/>
                    <a:pt x="325" y="779"/>
                  </a:cubicBezTo>
                  <a:cubicBezTo>
                    <a:pt x="316" y="817"/>
                    <a:pt x="299" y="868"/>
                    <a:pt x="310" y="907"/>
                  </a:cubicBezTo>
                  <a:cubicBezTo>
                    <a:pt x="311" y="910"/>
                    <a:pt x="320" y="906"/>
                    <a:pt x="322" y="905"/>
                  </a:cubicBezTo>
                  <a:cubicBezTo>
                    <a:pt x="443" y="840"/>
                    <a:pt x="582" y="815"/>
                    <a:pt x="717" y="804"/>
                  </a:cubicBezTo>
                  <a:cubicBezTo>
                    <a:pt x="844" y="794"/>
                    <a:pt x="972" y="798"/>
                    <a:pt x="1099" y="810"/>
                  </a:cubicBezTo>
                  <a:cubicBezTo>
                    <a:pt x="1101" y="811"/>
                    <a:pt x="1110" y="809"/>
                    <a:pt x="1109" y="806"/>
                  </a:cubicBezTo>
                  <a:cubicBezTo>
                    <a:pt x="1100" y="741"/>
                    <a:pt x="1056" y="685"/>
                    <a:pt x="1018" y="634"/>
                  </a:cubicBezTo>
                  <a:cubicBezTo>
                    <a:pt x="976" y="576"/>
                    <a:pt x="929" y="520"/>
                    <a:pt x="900" y="454"/>
                  </a:cubicBezTo>
                  <a:close/>
                  <a:moveTo>
                    <a:pt x="50" y="644"/>
                  </a:moveTo>
                  <a:cubicBezTo>
                    <a:pt x="32" y="644"/>
                    <a:pt x="17" y="629"/>
                    <a:pt x="17" y="611"/>
                  </a:cubicBezTo>
                  <a:cubicBezTo>
                    <a:pt x="17" y="593"/>
                    <a:pt x="32" y="578"/>
                    <a:pt x="50" y="578"/>
                  </a:cubicBezTo>
                  <a:cubicBezTo>
                    <a:pt x="69" y="578"/>
                    <a:pt x="83" y="593"/>
                    <a:pt x="83" y="611"/>
                  </a:cubicBezTo>
                  <a:cubicBezTo>
                    <a:pt x="83" y="629"/>
                    <a:pt x="69" y="644"/>
                    <a:pt x="50" y="644"/>
                  </a:cubicBezTo>
                  <a:close/>
                  <a:moveTo>
                    <a:pt x="1064" y="797"/>
                  </a:moveTo>
                  <a:cubicBezTo>
                    <a:pt x="947" y="786"/>
                    <a:pt x="842" y="774"/>
                    <a:pt x="724" y="777"/>
                  </a:cubicBezTo>
                  <a:cubicBezTo>
                    <a:pt x="598" y="780"/>
                    <a:pt x="480" y="785"/>
                    <a:pt x="368" y="846"/>
                  </a:cubicBezTo>
                  <a:cubicBezTo>
                    <a:pt x="367" y="847"/>
                    <a:pt x="357" y="846"/>
                    <a:pt x="357" y="839"/>
                  </a:cubicBezTo>
                  <a:cubicBezTo>
                    <a:pt x="356" y="805"/>
                    <a:pt x="361" y="769"/>
                    <a:pt x="369" y="734"/>
                  </a:cubicBezTo>
                  <a:cubicBezTo>
                    <a:pt x="381" y="682"/>
                    <a:pt x="388" y="666"/>
                    <a:pt x="395" y="613"/>
                  </a:cubicBezTo>
                  <a:cubicBezTo>
                    <a:pt x="399" y="580"/>
                    <a:pt x="393" y="559"/>
                    <a:pt x="388" y="548"/>
                  </a:cubicBezTo>
                  <a:cubicBezTo>
                    <a:pt x="387" y="547"/>
                    <a:pt x="388" y="541"/>
                    <a:pt x="388" y="540"/>
                  </a:cubicBezTo>
                  <a:cubicBezTo>
                    <a:pt x="407" y="506"/>
                    <a:pt x="427" y="488"/>
                    <a:pt x="459" y="480"/>
                  </a:cubicBezTo>
                  <a:cubicBezTo>
                    <a:pt x="459" y="480"/>
                    <a:pt x="466" y="477"/>
                    <a:pt x="434" y="483"/>
                  </a:cubicBezTo>
                  <a:cubicBezTo>
                    <a:pt x="413" y="488"/>
                    <a:pt x="391" y="502"/>
                    <a:pt x="373" y="528"/>
                  </a:cubicBezTo>
                  <a:cubicBezTo>
                    <a:pt x="361" y="525"/>
                    <a:pt x="348" y="528"/>
                    <a:pt x="333" y="528"/>
                  </a:cubicBezTo>
                  <a:cubicBezTo>
                    <a:pt x="309" y="528"/>
                    <a:pt x="264" y="533"/>
                    <a:pt x="242" y="539"/>
                  </a:cubicBezTo>
                  <a:cubicBezTo>
                    <a:pt x="186" y="553"/>
                    <a:pt x="147" y="577"/>
                    <a:pt x="91" y="587"/>
                  </a:cubicBezTo>
                  <a:cubicBezTo>
                    <a:pt x="90" y="584"/>
                    <a:pt x="88" y="582"/>
                    <a:pt x="87" y="579"/>
                  </a:cubicBezTo>
                  <a:cubicBezTo>
                    <a:pt x="127" y="428"/>
                    <a:pt x="229" y="331"/>
                    <a:pt x="286" y="186"/>
                  </a:cubicBezTo>
                  <a:cubicBezTo>
                    <a:pt x="287" y="184"/>
                    <a:pt x="290" y="183"/>
                    <a:pt x="292" y="183"/>
                  </a:cubicBezTo>
                  <a:cubicBezTo>
                    <a:pt x="293" y="182"/>
                    <a:pt x="294" y="182"/>
                    <a:pt x="295" y="182"/>
                  </a:cubicBezTo>
                  <a:cubicBezTo>
                    <a:pt x="370" y="177"/>
                    <a:pt x="463" y="157"/>
                    <a:pt x="539" y="151"/>
                  </a:cubicBezTo>
                  <a:cubicBezTo>
                    <a:pt x="599" y="146"/>
                    <a:pt x="637" y="145"/>
                    <a:pt x="697" y="142"/>
                  </a:cubicBezTo>
                  <a:cubicBezTo>
                    <a:pt x="749" y="140"/>
                    <a:pt x="804" y="133"/>
                    <a:pt x="858" y="128"/>
                  </a:cubicBezTo>
                  <a:cubicBezTo>
                    <a:pt x="893" y="123"/>
                    <a:pt x="928" y="118"/>
                    <a:pt x="960" y="111"/>
                  </a:cubicBezTo>
                  <a:cubicBezTo>
                    <a:pt x="995" y="104"/>
                    <a:pt x="1029" y="93"/>
                    <a:pt x="1061" y="80"/>
                  </a:cubicBezTo>
                  <a:cubicBezTo>
                    <a:pt x="1062" y="79"/>
                    <a:pt x="1071" y="76"/>
                    <a:pt x="1071" y="79"/>
                  </a:cubicBezTo>
                  <a:cubicBezTo>
                    <a:pt x="1069" y="110"/>
                    <a:pt x="1042" y="144"/>
                    <a:pt x="1026" y="169"/>
                  </a:cubicBezTo>
                  <a:cubicBezTo>
                    <a:pt x="997" y="215"/>
                    <a:pt x="960" y="260"/>
                    <a:pt x="930" y="305"/>
                  </a:cubicBezTo>
                  <a:cubicBezTo>
                    <a:pt x="906" y="340"/>
                    <a:pt x="877" y="377"/>
                    <a:pt x="860" y="416"/>
                  </a:cubicBezTo>
                  <a:cubicBezTo>
                    <a:pt x="859" y="418"/>
                    <a:pt x="845" y="434"/>
                    <a:pt x="845" y="440"/>
                  </a:cubicBezTo>
                  <a:cubicBezTo>
                    <a:pt x="850" y="455"/>
                    <a:pt x="855" y="472"/>
                    <a:pt x="857" y="477"/>
                  </a:cubicBezTo>
                  <a:cubicBezTo>
                    <a:pt x="884" y="538"/>
                    <a:pt x="933" y="585"/>
                    <a:pt x="980" y="633"/>
                  </a:cubicBezTo>
                  <a:cubicBezTo>
                    <a:pt x="1021" y="676"/>
                    <a:pt x="1065" y="732"/>
                    <a:pt x="1074" y="793"/>
                  </a:cubicBezTo>
                  <a:cubicBezTo>
                    <a:pt x="1074" y="796"/>
                    <a:pt x="1066" y="797"/>
                    <a:pt x="1064" y="7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雷锋PPT网 www.lfppt.com">
            <a:extLst>
              <a:ext uri="{FF2B5EF4-FFF2-40B4-BE49-F238E27FC236}">
                <a16:creationId xmlns:a16="http://schemas.microsoft.com/office/drawing/2014/main" id="{7AB8D6FA-7680-4EF6-99DA-F96D13F55736}"/>
              </a:ext>
            </a:extLst>
          </p:cNvPr>
          <p:cNvSpPr txBox="1"/>
          <p:nvPr/>
        </p:nvSpPr>
        <p:spPr>
          <a:xfrm>
            <a:off x="3552406" y="3757158"/>
            <a:ext cx="5238615" cy="1538883"/>
          </a:xfrm>
          <a:prstGeom prst="rect">
            <a:avLst/>
          </a:prstGeom>
          <a:noFill/>
        </p:spPr>
        <p:txBody>
          <a:bodyPr wrap="square" lIns="0" tIns="0" rIns="0" bIns="0" rtlCol="0">
            <a:spAutoFit/>
          </a:bodyPr>
          <a:lstStyle/>
          <a:p>
            <a:r>
              <a:rPr lang="zh-CN" altLang="en-US" sz="10000" b="1" dirty="0">
                <a:solidFill>
                  <a:schemeClr val="accent1"/>
                </a:solidFill>
                <a:cs typeface="+mn-ea"/>
              </a:rPr>
              <a:t>批评指正</a:t>
            </a:r>
          </a:p>
        </p:txBody>
      </p:sp>
      <p:sp>
        <p:nvSpPr>
          <p:cNvPr id="17" name="TextBox 32">
            <a:extLst>
              <a:ext uri="{FF2B5EF4-FFF2-40B4-BE49-F238E27FC236}">
                <a16:creationId xmlns:a16="http://schemas.microsoft.com/office/drawing/2014/main" id="{E7A6E857-87AD-4953-BF97-B886781494B1}"/>
              </a:ext>
            </a:extLst>
          </p:cNvPr>
          <p:cNvSpPr txBox="1"/>
          <p:nvPr/>
        </p:nvSpPr>
        <p:spPr>
          <a:xfrm>
            <a:off x="3552422" y="3274435"/>
            <a:ext cx="4609745" cy="553998"/>
          </a:xfrm>
          <a:prstGeom prst="rect">
            <a:avLst/>
          </a:prstGeom>
          <a:noFill/>
        </p:spPr>
        <p:txBody>
          <a:bodyPr wrap="square" lIns="0" tIns="0" rIns="0" bIns="0" rtlCol="0">
            <a:spAutoFit/>
          </a:bodyPr>
          <a:lstStyle/>
          <a:p>
            <a:r>
              <a:rPr lang="zh-CN" altLang="en-US" sz="3600" b="1" dirty="0">
                <a:solidFill>
                  <a:schemeClr val="accent1"/>
                </a:solidFill>
                <a:cs typeface="+mn-ea"/>
              </a:rPr>
              <a:t>感谢各位评审老师的</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597914" y="2875431"/>
            <a:ext cx="3809070" cy="712558"/>
            <a:chOff x="5928655" y="2812960"/>
            <a:chExt cx="2960324" cy="712558"/>
          </a:xfrm>
        </p:grpSpPr>
        <p:sp>
          <p:nvSpPr>
            <p:cNvPr id="15" name="Part One"/>
            <p:cNvSpPr txBox="1"/>
            <p:nvPr/>
          </p:nvSpPr>
          <p:spPr>
            <a:xfrm>
              <a:off x="5928655" y="2812960"/>
              <a:ext cx="2960324" cy="707886"/>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研究背景及意义</a:t>
              </a: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1</a:t>
            </a:r>
            <a:endParaRPr lang="zh-CN" altLang="en-US" sz="7200" dirty="0">
              <a:latin typeface="+mj-ea"/>
              <a:ea typeface="+mj-ea"/>
            </a:endParaRPr>
          </a:p>
        </p:txBody>
      </p:sp>
      <p:sp>
        <p:nvSpPr>
          <p:cNvPr id="11" name="校徽打底"/>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7"/>
          <p:cNvGrpSpPr/>
          <p:nvPr>
            <p:custDataLst>
              <p:tags r:id="rId1"/>
            </p:custDataLst>
          </p:nvPr>
        </p:nvGrpSpPr>
        <p:grpSpPr bwMode="auto">
          <a:xfrm>
            <a:off x="0" y="309563"/>
            <a:ext cx="12192000" cy="542925"/>
            <a:chOff x="0" y="309966"/>
            <a:chExt cx="12192000" cy="542441"/>
          </a:xfrm>
        </p:grpSpPr>
        <p:sp>
          <p:nvSpPr>
            <p:cNvPr id="2" name="PA_矩形 1"/>
            <p:cNvSpPr/>
            <p:nvPr>
              <p:custDataLst>
                <p:tags r:id="rId2"/>
              </p:custDataLst>
            </p:nvPr>
          </p:nvSpPr>
          <p:spPr>
            <a:xfrm>
              <a:off x="0" y="309966"/>
              <a:ext cx="1797050"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研究背景</a:t>
              </a:r>
            </a:p>
          </p:txBody>
        </p:sp>
        <p:sp>
          <p:nvSpPr>
            <p:cNvPr id="3" name="PA_矩形 2"/>
            <p:cNvSpPr/>
            <p:nvPr>
              <p:custDataLst>
                <p:tags r:id="rId3"/>
              </p:custDataLst>
            </p:nvPr>
          </p:nvSpPr>
          <p:spPr>
            <a:xfrm>
              <a:off x="1844675"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PA_直接连接符 4"/>
            <p:cNvCxnSpPr/>
            <p:nvPr>
              <p:custDataLst>
                <p:tags r:id="rId4"/>
              </p:custDataLst>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内容占位符 147"/>
          <p:cNvSpPr/>
          <p:nvPr/>
        </p:nvSpPr>
        <p:spPr bwMode="auto">
          <a:xfrm>
            <a:off x="1191895" y="1043305"/>
            <a:ext cx="9808210" cy="2120265"/>
          </a:xfrm>
          <a:prstGeom prst="rect">
            <a:avLst/>
          </a:prstGeom>
          <a:noFill/>
          <a:ln w="9525" algn="ctr">
            <a:noFill/>
            <a:miter lim="800000"/>
          </a:ln>
        </p:spPr>
        <p:txBody>
          <a:bodyPr lIns="82040" tIns="41020" rIns="82040" bIns="41020" anchor="ctr"/>
          <a:lstStyle/>
          <a:p>
            <a:pPr indent="457200" algn="just" eaLnBrk="0" hangingPunct="0">
              <a:lnSpc>
                <a:spcPct val="125000"/>
              </a:lnSpc>
              <a:spcBef>
                <a:spcPct val="20000"/>
              </a:spcBef>
              <a:buFont typeface="Arial" panose="020B0604020202020204" pitchFamily="34" charset="0"/>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手部交互作为人机交互中自然、灵活且高效的交互模式之一，能够极大地提高交互效率，提升交互体验，在诸多场景下都有丰富的研究意义和实用价值。其中，手部跟踪技术为手部交互提供了重要的技术支撑。</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pPr indent="457200" algn="just" eaLnBrk="0" hangingPunct="0">
              <a:lnSpc>
                <a:spcPct val="125000"/>
              </a:lnSpc>
              <a:spcBef>
                <a:spcPct val="20000"/>
              </a:spcBef>
              <a:buFont typeface="Arial" panose="020B0604020202020204" pitchFamily="34" charset="0"/>
              <a:buNone/>
            </a:pP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手部跟踪技术可以分为自主式手部跟踪和非自主式手部跟踪两类。其中，自主式手部跟踪技术旨在为用户提供不受环境限制，适应移动环境的手部跟踪和交互体验，具有广阔的应用前景。</a:t>
            </a:r>
            <a:endParaRPr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6" name="组合 7"/>
          <p:cNvGrpSpPr/>
          <p:nvPr/>
        </p:nvGrpSpPr>
        <p:grpSpPr bwMode="auto">
          <a:xfrm>
            <a:off x="0" y="4468813"/>
            <a:ext cx="12192000" cy="542925"/>
            <a:chOff x="0" y="309966"/>
            <a:chExt cx="12192000" cy="542441"/>
          </a:xfrm>
        </p:grpSpPr>
        <p:sp>
          <p:nvSpPr>
            <p:cNvPr id="7" name="矩形 6"/>
            <p:cNvSpPr/>
            <p:nvPr/>
          </p:nvSpPr>
          <p:spPr>
            <a:xfrm>
              <a:off x="0" y="309966"/>
              <a:ext cx="1797050"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研究意义</a:t>
              </a:r>
            </a:p>
          </p:txBody>
        </p:sp>
        <p:sp>
          <p:nvSpPr>
            <p:cNvPr id="8" name="矩形 7"/>
            <p:cNvSpPr/>
            <p:nvPr/>
          </p:nvSpPr>
          <p:spPr>
            <a:xfrm>
              <a:off x="1844675"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9" name="直接连接符 8"/>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矩形 2"/>
          <p:cNvSpPr>
            <a:spLocks noChangeArrowheads="1"/>
          </p:cNvSpPr>
          <p:nvPr/>
        </p:nvSpPr>
        <p:spPr bwMode="auto">
          <a:xfrm>
            <a:off x="1117600" y="5202555"/>
            <a:ext cx="9554210" cy="1161852"/>
          </a:xfrm>
          <a:prstGeom prst="rect">
            <a:avLst/>
          </a:prstGeom>
          <a:noFill/>
          <a:ln w="9525">
            <a:noFill/>
            <a:miter lim="800000"/>
          </a:ln>
        </p:spPr>
        <p:txBody>
          <a:bodyPr wrap="square" lIns="121917" tIns="60958" rIns="121917" bIns="60958">
            <a:spAutoFit/>
          </a:bodyPr>
          <a:lstStyle/>
          <a:p>
            <a:pPr indent="457200" algn="just" eaLnBrk="0" hangingPunct="0">
              <a:lnSpc>
                <a:spcPct val="125000"/>
              </a:lnSpc>
            </a:pP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mn-ea"/>
              </a:rPr>
              <a:t>随着应用场景不断增加，</a:t>
            </a:r>
            <a:r>
              <a:rPr lang="zh-CN" altLang="en-US" dirty="0">
                <a:latin typeface="Times New Roman" panose="02020603050405020304" pitchFamily="18" charset="0"/>
                <a:ea typeface="华文中宋" panose="02010600040101010101" pitchFamily="2" charset="-122"/>
                <a:cs typeface="Times New Roman" panose="02020603050405020304" pitchFamily="18" charset="0"/>
                <a:sym typeface="+mn-ea"/>
              </a:rPr>
              <a:t>用户交互体验需求的不断提升，手部跟踪技术在跟踪效果以及交互体验方面都面临着新的挑战</a:t>
            </a:r>
            <a:r>
              <a:rPr 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mn-ea"/>
              </a:rPr>
              <a:t>因此，本文从手部姿态跟踪方面展开自主手部跟踪和交互技术的研究。</a:t>
            </a:r>
            <a:endParaRPr 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2" name="校徽打底"/>
          <p:cNvSpPr/>
          <p:nvPr/>
        </p:nvSpPr>
        <p:spPr>
          <a:xfrm>
            <a:off x="2594996" y="-144438"/>
            <a:ext cx="7002008" cy="7002008"/>
          </a:xfrm>
          <a:prstGeom prst="rect">
            <a:avLst/>
          </a:prstGeom>
          <a:blipFill dpi="0" rotWithShape="1">
            <a:blip r:embed="rId7">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a:extLst>
              <a:ext uri="{FF2B5EF4-FFF2-40B4-BE49-F238E27FC236}">
                <a16:creationId xmlns:a16="http://schemas.microsoft.com/office/drawing/2014/main" id="{43CA096F-3F63-4D49-87FE-CF6ED8342150}"/>
              </a:ext>
            </a:extLst>
          </p:cNvPr>
          <p:cNvPicPr>
            <a:picLocks noChangeAspect="1"/>
          </p:cNvPicPr>
          <p:nvPr/>
        </p:nvPicPr>
        <p:blipFill>
          <a:blip r:embed="rId8"/>
          <a:stretch>
            <a:fillRect/>
          </a:stretch>
        </p:blipFill>
        <p:spPr>
          <a:xfrm>
            <a:off x="5985347" y="3089545"/>
            <a:ext cx="1564950" cy="1519973"/>
          </a:xfrm>
          <a:prstGeom prst="rect">
            <a:avLst/>
          </a:prstGeom>
        </p:spPr>
      </p:pic>
      <p:pic>
        <p:nvPicPr>
          <p:cNvPr id="14" name="图片 13" descr="captoglove vr ar gaming glove">
            <a:extLst>
              <a:ext uri="{FF2B5EF4-FFF2-40B4-BE49-F238E27FC236}">
                <a16:creationId xmlns:a16="http://schemas.microsoft.com/office/drawing/2014/main" id="{452B906D-3C02-4B89-B9AF-FFCED8D8CB1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78671" y="3123322"/>
            <a:ext cx="1249272" cy="1312026"/>
          </a:xfrm>
          <a:prstGeom prst="rect">
            <a:avLst/>
          </a:prstGeom>
          <a:noFill/>
          <a:ln>
            <a:noFill/>
          </a:ln>
        </p:spPr>
      </p:pic>
      <p:pic>
        <p:nvPicPr>
          <p:cNvPr id="15" name="图片 14">
            <a:extLst>
              <a:ext uri="{FF2B5EF4-FFF2-40B4-BE49-F238E27FC236}">
                <a16:creationId xmlns:a16="http://schemas.microsoft.com/office/drawing/2014/main" id="{EB50ADD5-7F4E-47C9-9153-6AA430B9113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059383" y="3169815"/>
            <a:ext cx="1708081" cy="1301711"/>
          </a:xfrm>
          <a:prstGeom prst="rect">
            <a:avLst/>
          </a:prstGeom>
          <a:noFill/>
          <a:ln>
            <a:noFill/>
          </a:ln>
        </p:spPr>
      </p:pic>
      <p:pic>
        <p:nvPicPr>
          <p:cNvPr id="16" name="图片 15">
            <a:extLst>
              <a:ext uri="{FF2B5EF4-FFF2-40B4-BE49-F238E27FC236}">
                <a16:creationId xmlns:a16="http://schemas.microsoft.com/office/drawing/2014/main" id="{C82C9B94-2FB4-4252-9808-17DBC4205129}"/>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457200" y="2992108"/>
            <a:ext cx="1906905" cy="1437640"/>
          </a:xfrm>
          <a:prstGeom prst="rect">
            <a:avLst/>
          </a:prstGeom>
          <a:noFill/>
          <a:ln>
            <a:noFill/>
          </a:ln>
        </p:spPr>
      </p:pic>
      <p:pic>
        <p:nvPicPr>
          <p:cNvPr id="17" name="图片 16" descr="CyberGlove III">
            <a:extLst>
              <a:ext uri="{FF2B5EF4-FFF2-40B4-BE49-F238E27FC236}">
                <a16:creationId xmlns:a16="http://schemas.microsoft.com/office/drawing/2014/main" id="{3B3FD5E8-1879-4D2E-83CF-F714C613752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bwMode="auto">
          <a:xfrm>
            <a:off x="7781188" y="3316360"/>
            <a:ext cx="1415372" cy="1079612"/>
          </a:xfrm>
          <a:prstGeom prst="rect">
            <a:avLst/>
          </a:prstGeom>
          <a:noFill/>
          <a:ln>
            <a:noFill/>
          </a:ln>
        </p:spPr>
      </p:pic>
      <p:pic>
        <p:nvPicPr>
          <p:cNvPr id="11" name="图片 10">
            <a:extLst>
              <a:ext uri="{FF2B5EF4-FFF2-40B4-BE49-F238E27FC236}">
                <a16:creationId xmlns:a16="http://schemas.microsoft.com/office/drawing/2014/main" id="{3EF9F0C2-8354-485F-88F1-4C6BF2EB56C0}"/>
              </a:ext>
            </a:extLst>
          </p:cNvPr>
          <p:cNvPicPr>
            <a:picLocks noChangeAspect="1"/>
          </p:cNvPicPr>
          <p:nvPr/>
        </p:nvPicPr>
        <p:blipFill>
          <a:blip r:embed="rId13"/>
          <a:stretch>
            <a:fillRect/>
          </a:stretch>
        </p:blipFill>
        <p:spPr>
          <a:xfrm>
            <a:off x="9422334" y="3130623"/>
            <a:ext cx="1450816" cy="1351122"/>
          </a:xfrm>
          <a:prstGeom prst="rect">
            <a:avLst/>
          </a:prstGeom>
        </p:spPr>
      </p:pic>
    </p:spTree>
    <p:extLst>
      <p:ext uri="{BB962C8B-B14F-4D97-AF65-F5344CB8AC3E}">
        <p14:creationId xmlns:p14="http://schemas.microsoft.com/office/powerpoint/2010/main" val="254986035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背景色块"/>
          <p:cNvSpPr/>
          <p:nvPr/>
        </p:nvSpPr>
        <p:spPr>
          <a:xfrm>
            <a:off x="0" y="2078038"/>
            <a:ext cx="12192000" cy="2701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grpSp>
        <p:nvGrpSpPr>
          <p:cNvPr id="6" name="组合 5"/>
          <p:cNvGrpSpPr/>
          <p:nvPr/>
        </p:nvGrpSpPr>
        <p:grpSpPr>
          <a:xfrm>
            <a:off x="5618234" y="2312988"/>
            <a:ext cx="3809070" cy="712558"/>
            <a:chOff x="5928655" y="2812960"/>
            <a:chExt cx="2960324" cy="712558"/>
          </a:xfrm>
        </p:grpSpPr>
        <p:sp>
          <p:nvSpPr>
            <p:cNvPr id="15" name="Part One"/>
            <p:cNvSpPr txBox="1"/>
            <p:nvPr/>
          </p:nvSpPr>
          <p:spPr>
            <a:xfrm>
              <a:off x="5928655" y="2812960"/>
              <a:ext cx="2960324" cy="706755"/>
            </a:xfrm>
            <a:prstGeom prst="rect">
              <a:avLst/>
            </a:prstGeom>
            <a:noFill/>
          </p:spPr>
          <p:txBody>
            <a:bodyPr wrap="square">
              <a:spAutoFit/>
            </a:bodyPr>
            <a:lstStyle/>
            <a:p>
              <a:pPr algn="dist" defTabSz="457200" fontAlgn="auto">
                <a:spcBef>
                  <a:spcPts val="0"/>
                </a:spcBef>
                <a:spcAft>
                  <a:spcPts val="0"/>
                </a:spcAft>
                <a:defRPr/>
              </a:pPr>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论文主要内容</a:t>
              </a:r>
            </a:p>
          </p:txBody>
        </p:sp>
        <p:cxnSp>
          <p:nvCxnSpPr>
            <p:cNvPr id="20" name="点缀线段"/>
            <p:cNvCxnSpPr/>
            <p:nvPr/>
          </p:nvCxnSpPr>
          <p:spPr>
            <a:xfrm>
              <a:off x="6069874" y="3525518"/>
              <a:ext cx="27885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914399" y="2557507"/>
            <a:ext cx="1711235" cy="171123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19711" y="2812960"/>
            <a:ext cx="700609" cy="1200329"/>
          </a:xfrm>
          <a:prstGeom prst="rect">
            <a:avLst/>
          </a:prstGeom>
          <a:noFill/>
        </p:spPr>
        <p:txBody>
          <a:bodyPr wrap="square" rtlCol="0">
            <a:spAutoFit/>
          </a:bodyPr>
          <a:lstStyle/>
          <a:p>
            <a:r>
              <a:rPr lang="en-US" altLang="zh-CN" sz="7200" dirty="0">
                <a:latin typeface="+mj-ea"/>
                <a:ea typeface="+mj-ea"/>
              </a:rPr>
              <a:t>2</a:t>
            </a:r>
            <a:endParaRPr lang="zh-CN" altLang="en-US" sz="7200" dirty="0">
              <a:latin typeface="+mj-ea"/>
              <a:ea typeface="+mj-ea"/>
            </a:endParaRPr>
          </a:p>
        </p:txBody>
      </p:sp>
      <p:sp>
        <p:nvSpPr>
          <p:cNvPr id="9" name="文本框 8"/>
          <p:cNvSpPr txBox="1"/>
          <p:nvPr/>
        </p:nvSpPr>
        <p:spPr>
          <a:xfrm>
            <a:off x="5726302" y="3227537"/>
            <a:ext cx="3735318" cy="1338828"/>
          </a:xfrm>
          <a:prstGeom prst="rect">
            <a:avLst/>
          </a:prstGeom>
          <a:noFill/>
        </p:spPr>
        <p:txBody>
          <a:bodyPr wrap="none" rtlCol="0" anchor="t">
            <a:spAutoFit/>
          </a:bodyPr>
          <a:lstStyle/>
          <a:p>
            <a:pPr algn="l" fontAlgn="auto">
              <a:lnSpc>
                <a:spcPct val="150000"/>
              </a:lnSpc>
              <a:spcBef>
                <a:spcPts val="0"/>
              </a:spcBef>
              <a:spcAft>
                <a:spcPts val="0"/>
              </a:spcAft>
              <a:defRPr/>
            </a:pPr>
            <a:r>
              <a:rPr lang="zh-CN" altLang="en-US" sz="1800" b="1" dirty="0">
                <a:solidFill>
                  <a:schemeClr val="bg1"/>
                </a:solidFill>
                <a:latin typeface="微软雅黑" panose="020B0503020204020204" pitchFamily="34" charset="-122"/>
                <a:ea typeface="微软雅黑" panose="020B0503020204020204" pitchFamily="34" charset="-122"/>
                <a:cs typeface="+mn-ea"/>
                <a:sym typeface="+mn-lt"/>
              </a:rPr>
              <a:t>一、基于姿态的自主手部跟踪方法</a:t>
            </a:r>
          </a:p>
          <a:p>
            <a:pPr algn="l" fontAlgn="auto">
              <a:lnSpc>
                <a:spcPct val="150000"/>
              </a:lnSpc>
              <a:spcBef>
                <a:spcPts val="0"/>
              </a:spcBef>
              <a:spcAft>
                <a:spcPts val="0"/>
              </a:spcAft>
              <a:defRPr/>
            </a:pPr>
            <a:r>
              <a:rPr lang="zh-CN" altLang="en-US" sz="1800" b="1" dirty="0">
                <a:solidFill>
                  <a:schemeClr val="bg1"/>
                </a:solidFill>
                <a:latin typeface="微软雅黑" panose="020B0503020204020204" pitchFamily="34" charset="-122"/>
                <a:ea typeface="微软雅黑" panose="020B0503020204020204" pitchFamily="34" charset="-122"/>
              </a:rPr>
              <a:t>二、约束融合的手部姿态跟踪方法</a:t>
            </a:r>
          </a:p>
          <a:p>
            <a:pPr algn="l" fontAlgn="auto">
              <a:lnSpc>
                <a:spcPct val="150000"/>
              </a:lnSpc>
              <a:spcBef>
                <a:spcPts val="0"/>
              </a:spcBef>
              <a:spcAft>
                <a:spcPts val="0"/>
              </a:spcAft>
              <a:defRPr/>
            </a:pPr>
            <a:r>
              <a:rPr lang="zh-CN" altLang="en-US" sz="1800" b="1" dirty="0">
                <a:solidFill>
                  <a:schemeClr val="bg1"/>
                </a:solidFill>
                <a:latin typeface="微软雅黑" panose="020B0503020204020204" pitchFamily="34" charset="-122"/>
                <a:ea typeface="微软雅黑" panose="020B0503020204020204" pitchFamily="34" charset="-122"/>
              </a:rPr>
              <a:t>三、手部康复交互原型系统</a:t>
            </a:r>
          </a:p>
        </p:txBody>
      </p:sp>
      <p:sp>
        <p:nvSpPr>
          <p:cNvPr id="11" name="校徽打底"/>
          <p:cNvSpPr/>
          <p:nvPr/>
        </p:nvSpPr>
        <p:spPr>
          <a:xfrm>
            <a:off x="2594996" y="-144438"/>
            <a:ext cx="7002008" cy="7002008"/>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89545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1170780" y="1376363"/>
            <a:ext cx="9554210" cy="2859561"/>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p>
          <a:p>
            <a:pPr eaLnBrk="1" fontAlgn="auto" latinLnBrk="0" hangingPunct="1">
              <a:lnSpc>
                <a:spcPct val="150000"/>
              </a:lnSpc>
              <a:spcBef>
                <a:spcPts val="1200"/>
              </a:spcBef>
              <a:spcAft>
                <a:spcPts val="0"/>
              </a:spcAft>
              <a:defRPr/>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lt"/>
              </a:rPr>
              <a:t>        1</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lt"/>
              </a:rPr>
              <a:t>、自主手部姿态构型</a:t>
            </a:r>
            <a:endParaRPr sz="1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lt"/>
              </a:rPr>
              <a:t>        2</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lt"/>
              </a:rPr>
              <a:t>、基于姿态的手部跟踪算法</a:t>
            </a:r>
            <a:endParaRPr sz="1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defRPr/>
            </a:pPr>
            <a:r>
              <a:rPr sz="18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lt"/>
              </a:rPr>
              <a:t>a. </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lt"/>
              </a:rPr>
              <a:t>融合偏差的传感器姿态解算</a:t>
            </a:r>
          </a:p>
          <a:p>
            <a:pPr fontAlgn="auto">
              <a:lnSpc>
                <a:spcPct val="150000"/>
              </a:lnSpc>
              <a:spcBef>
                <a:spcPts val="0"/>
              </a:spcBef>
              <a:spcAft>
                <a:spcPts val="0"/>
              </a:spcAft>
              <a:defRP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lt"/>
              </a:rPr>
              <a:t>b. </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lt"/>
              </a:rPr>
              <a:t>基于姿态的手部跟踪</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lt"/>
              </a:rPr>
              <a:t>        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lt"/>
              </a:rPr>
              <a:t>、实验验证及分析</a:t>
            </a:r>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bwMode="auto">
          <a:xfrm>
            <a:off x="6146629" y="1037546"/>
            <a:ext cx="4831795" cy="3107734"/>
          </a:xfrm>
          <a:prstGeom prst="rect">
            <a:avLst/>
          </a:prstGeom>
          <a:noFill/>
          <a:ln>
            <a:noFill/>
          </a:ln>
        </p:spPr>
      </p:pic>
      <p:pic>
        <p:nvPicPr>
          <p:cNvPr id="11" name="图片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5255" y="4284847"/>
            <a:ext cx="2099140" cy="1590607"/>
          </a:xfrm>
          <a:prstGeom prst="rect">
            <a:avLst/>
          </a:prstGeom>
          <a:noFill/>
          <a:ln>
            <a:noFill/>
          </a:ln>
        </p:spPr>
      </p:pic>
      <p:pic>
        <p:nvPicPr>
          <p:cNvPr id="12" name="图片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7829" y="4028767"/>
            <a:ext cx="2057161" cy="1846687"/>
          </a:xfrm>
          <a:prstGeom prst="rect">
            <a:avLst/>
          </a:prstGeom>
          <a:noFill/>
          <a:ln>
            <a:noFill/>
          </a:ln>
        </p:spPr>
      </p:pic>
      <p:graphicFrame>
        <p:nvGraphicFramePr>
          <p:cNvPr id="6" name="表格 5"/>
          <p:cNvGraphicFramePr>
            <a:graphicFrameLocks noGrp="1"/>
          </p:cNvGraphicFramePr>
          <p:nvPr>
            <p:extLst>
              <p:ext uri="{D42A27DB-BD31-4B8C-83A1-F6EECF244321}">
                <p14:modId xmlns:p14="http://schemas.microsoft.com/office/powerpoint/2010/main" val="1475205519"/>
              </p:ext>
            </p:extLst>
          </p:nvPr>
        </p:nvGraphicFramePr>
        <p:xfrm>
          <a:off x="675188" y="4428014"/>
          <a:ext cx="5207302" cy="2032000"/>
        </p:xfrm>
        <a:graphic>
          <a:graphicData uri="http://schemas.openxmlformats.org/drawingml/2006/table">
            <a:tbl>
              <a:tblPr firstRow="1" firstCol="1" bandRow="1">
                <a:tableStyleId>{BC89EF96-8CEA-46FF-86C4-4CE0E7609802}</a:tableStyleId>
              </a:tblPr>
              <a:tblGrid>
                <a:gridCol w="1680212">
                  <a:extLst>
                    <a:ext uri="{9D8B030D-6E8A-4147-A177-3AD203B41FA5}">
                      <a16:colId xmlns:a16="http://schemas.microsoft.com/office/drawing/2014/main" val="20000"/>
                    </a:ext>
                  </a:extLst>
                </a:gridCol>
                <a:gridCol w="923959">
                  <a:extLst>
                    <a:ext uri="{9D8B030D-6E8A-4147-A177-3AD203B41FA5}">
                      <a16:colId xmlns:a16="http://schemas.microsoft.com/office/drawing/2014/main" val="20001"/>
                    </a:ext>
                  </a:extLst>
                </a:gridCol>
                <a:gridCol w="1680212">
                  <a:extLst>
                    <a:ext uri="{9D8B030D-6E8A-4147-A177-3AD203B41FA5}">
                      <a16:colId xmlns:a16="http://schemas.microsoft.com/office/drawing/2014/main" val="20002"/>
                    </a:ext>
                  </a:extLst>
                </a:gridCol>
                <a:gridCol w="922919">
                  <a:extLst>
                    <a:ext uri="{9D8B030D-6E8A-4147-A177-3AD203B41FA5}">
                      <a16:colId xmlns:a16="http://schemas.microsoft.com/office/drawing/2014/main" val="20003"/>
                    </a:ext>
                  </a:extLst>
                </a:gridCol>
              </a:tblGrid>
              <a:tr h="254000">
                <a:tc>
                  <a:txBody>
                    <a:bodyPr/>
                    <a:lstStyle/>
                    <a:p>
                      <a:pPr algn="ctr">
                        <a:lnSpc>
                          <a:spcPts val="2000"/>
                        </a:lnSpc>
                        <a:spcAft>
                          <a:spcPts val="0"/>
                        </a:spcAft>
                      </a:pPr>
                      <a:r>
                        <a:rPr lang="zh-CN" sz="1000" kern="100" dirty="0">
                          <a:effectLst/>
                        </a:rPr>
                        <a:t>定义</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表示</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定义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kern="100">
                          <a:effectLst/>
                        </a:rPr>
                        <a:t>表示</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254000">
                <a:tc>
                  <a:txBody>
                    <a:bodyPr/>
                    <a:lstStyle/>
                    <a:p>
                      <a:pPr algn="ctr">
                        <a:lnSpc>
                          <a:spcPts val="2000"/>
                        </a:lnSpc>
                        <a:spcAft>
                          <a:spcPts val="0"/>
                        </a:spcAft>
                      </a:pPr>
                      <a:r>
                        <a:rPr lang="zh-CN" sz="1000" kern="100" dirty="0">
                          <a:effectLst/>
                        </a:rPr>
                        <a:t>拇指</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掌指关节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MCP</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254000">
                <a:tc>
                  <a:txBody>
                    <a:bodyPr/>
                    <a:lstStyle/>
                    <a:p>
                      <a:pPr algn="ctr">
                        <a:lnSpc>
                          <a:spcPts val="2000"/>
                        </a:lnSpc>
                        <a:spcAft>
                          <a:spcPts val="0"/>
                        </a:spcAft>
                      </a:pPr>
                      <a:r>
                        <a:rPr lang="zh-CN" sz="1000" kern="100">
                          <a:effectLst/>
                        </a:rPr>
                        <a:t>食指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F</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近端指间关节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PIP</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254000">
                <a:tc>
                  <a:txBody>
                    <a:bodyPr/>
                    <a:lstStyle/>
                    <a:p>
                      <a:pPr algn="ctr">
                        <a:lnSpc>
                          <a:spcPts val="2000"/>
                        </a:lnSpc>
                        <a:spcAft>
                          <a:spcPts val="0"/>
                        </a:spcAft>
                      </a:pPr>
                      <a:r>
                        <a:rPr lang="zh-CN" sz="1000" kern="100">
                          <a:effectLst/>
                        </a:rPr>
                        <a:t>中指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M</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远端指间关节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dirty="0">
                          <a:effectLst/>
                        </a:rPr>
                        <a:t>DIP</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254000">
                <a:tc>
                  <a:txBody>
                    <a:bodyPr/>
                    <a:lstStyle/>
                    <a:p>
                      <a:pPr algn="ctr">
                        <a:lnSpc>
                          <a:spcPts val="2000"/>
                        </a:lnSpc>
                        <a:spcAft>
                          <a:spcPts val="0"/>
                        </a:spcAft>
                      </a:pPr>
                      <a:r>
                        <a:rPr lang="zh-CN" sz="1000" kern="100">
                          <a:effectLst/>
                        </a:rPr>
                        <a:t>无名指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R</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拇指指间关节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IP</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254000">
                <a:tc>
                  <a:txBody>
                    <a:bodyPr/>
                    <a:lstStyle/>
                    <a:p>
                      <a:pPr algn="ctr">
                        <a:lnSpc>
                          <a:spcPts val="2000"/>
                        </a:lnSpc>
                        <a:spcAft>
                          <a:spcPts val="0"/>
                        </a:spcAft>
                      </a:pPr>
                      <a:r>
                        <a:rPr lang="zh-CN" sz="1000" kern="100">
                          <a:effectLst/>
                        </a:rPr>
                        <a:t>小拇指</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L</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拇腕掌关节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TMC</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254000">
                <a:tc>
                  <a:txBody>
                    <a:bodyPr/>
                    <a:lstStyle/>
                    <a:p>
                      <a:pPr algn="ctr">
                        <a:lnSpc>
                          <a:spcPts val="2000"/>
                        </a:lnSpc>
                        <a:spcAft>
                          <a:spcPts val="0"/>
                        </a:spcAft>
                      </a:pPr>
                      <a:r>
                        <a:rPr lang="zh-CN" sz="1000" kern="100">
                          <a:effectLst/>
                        </a:rPr>
                        <a:t>手掌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腕掌关节</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CMC</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254000">
                <a:tc>
                  <a:txBody>
                    <a:bodyPr/>
                    <a:lstStyle/>
                    <a:p>
                      <a:pPr algn="ctr">
                        <a:lnSpc>
                          <a:spcPts val="2000"/>
                        </a:lnSpc>
                        <a:spcAft>
                          <a:spcPts val="0"/>
                        </a:spcAft>
                      </a:pPr>
                      <a:r>
                        <a:rPr lang="zh-CN" sz="1000" kern="100">
                          <a:effectLst/>
                        </a:rPr>
                        <a:t>关节弯曲</a:t>
                      </a:r>
                      <a:r>
                        <a:rPr lang="en-US" sz="1000" kern="100">
                          <a:effectLst/>
                        </a:rPr>
                        <a:t>/</a:t>
                      </a:r>
                      <a:r>
                        <a:rPr lang="zh-CN" sz="1000" kern="100">
                          <a:effectLst/>
                        </a:rPr>
                        <a:t>伸展运动</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a:effectLst/>
                        </a:rPr>
                        <a:t>f/e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000" b="1" kern="100" dirty="0">
                          <a:effectLst/>
                        </a:rPr>
                        <a:t>关节外展</a:t>
                      </a:r>
                      <a:r>
                        <a:rPr lang="en-US" sz="1000" b="1" kern="100" dirty="0">
                          <a:effectLst/>
                        </a:rPr>
                        <a:t>/</a:t>
                      </a:r>
                      <a:r>
                        <a:rPr lang="zh-CN" sz="1000" b="1" kern="100" dirty="0">
                          <a:effectLst/>
                        </a:rPr>
                        <a:t>内收运动</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en-US" sz="1000" kern="100" dirty="0">
                          <a:effectLst/>
                        </a:rPr>
                        <a:t>ab/ad</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bl>
          </a:graphicData>
        </a:graphic>
      </p:graphicFrame>
      <p:sp>
        <p:nvSpPr>
          <p:cNvPr id="9" name="校徽打底"/>
          <p:cNvSpPr/>
          <p:nvPr/>
        </p:nvSpPr>
        <p:spPr>
          <a:xfrm>
            <a:off x="2594996" y="-144438"/>
            <a:ext cx="7002008" cy="7002008"/>
          </a:xfrm>
          <a:prstGeom prst="rect">
            <a:avLst/>
          </a:prstGeom>
          <a:blipFill dpi="0" rotWithShape="1">
            <a:blip r:embed="rId6">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5318362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24" name="矩形 2"/>
          <p:cNvSpPr>
            <a:spLocks noChangeArrowheads="1"/>
          </p:cNvSpPr>
          <p:nvPr/>
        </p:nvSpPr>
        <p:spPr bwMode="auto">
          <a:xfrm>
            <a:off x="784860" y="852488"/>
            <a:ext cx="9554210" cy="1231102"/>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1、自主手部姿态构型</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6105" y="2565555"/>
            <a:ext cx="2325815" cy="278904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574" y="2565555"/>
            <a:ext cx="2325815" cy="278904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9455" y="2559691"/>
            <a:ext cx="2330705" cy="2794912"/>
          </a:xfrm>
          <a:prstGeom prst="rect">
            <a:avLst/>
          </a:prstGeom>
        </p:spPr>
      </p:pic>
      <p:sp>
        <p:nvSpPr>
          <p:cNvPr id="14" name="矩形 13"/>
          <p:cNvSpPr/>
          <p:nvPr/>
        </p:nvSpPr>
        <p:spPr>
          <a:xfrm>
            <a:off x="2211808" y="5368298"/>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基本构型</a:t>
            </a:r>
          </a:p>
        </p:txBody>
      </p:sp>
      <p:sp>
        <p:nvSpPr>
          <p:cNvPr id="16" name="矩形 15"/>
          <p:cNvSpPr/>
          <p:nvPr/>
        </p:nvSpPr>
        <p:spPr>
          <a:xfrm>
            <a:off x="5377278" y="5368298"/>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全手构型</a:t>
            </a:r>
          </a:p>
        </p:txBody>
      </p:sp>
      <p:sp>
        <p:nvSpPr>
          <p:cNvPr id="17" name="矩形 16"/>
          <p:cNvSpPr/>
          <p:nvPr/>
        </p:nvSpPr>
        <p:spPr>
          <a:xfrm>
            <a:off x="8215168" y="5368298"/>
            <a:ext cx="1579278" cy="507831"/>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三指简化构型</a:t>
            </a:r>
          </a:p>
        </p:txBody>
      </p:sp>
      <p:sp>
        <p:nvSpPr>
          <p:cNvPr id="9" name="校徽打底"/>
          <p:cNvSpPr/>
          <p:nvPr/>
        </p:nvSpPr>
        <p:spPr>
          <a:xfrm>
            <a:off x="2594996" y="-144438"/>
            <a:ext cx="7002008" cy="7002008"/>
          </a:xfrm>
          <a:prstGeom prst="rect">
            <a:avLst/>
          </a:prstGeom>
          <a:blipFill dpi="0" rotWithShape="1">
            <a:blip r:embed="rId6">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593024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84860" y="2693473"/>
            <a:ext cx="5554980" cy="150340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0" name="矩形 2"/>
          <p:cNvSpPr>
            <a:spLocks noChangeArrowheads="1"/>
          </p:cNvSpPr>
          <p:nvPr/>
        </p:nvSpPr>
        <p:spPr bwMode="auto">
          <a:xfrm>
            <a:off x="784860" y="852488"/>
            <a:ext cx="9554210" cy="178510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2</a:t>
            </a:r>
            <a:r>
              <a:rPr lang="zh-CN" altLang="en-US" b="1" dirty="0">
                <a:solidFill>
                  <a:prstClr val="black"/>
                </a:solidFill>
                <a:latin typeface="微软雅黑"/>
                <a:cs typeface="+mn-ea"/>
                <a:sym typeface="+mn-lt"/>
              </a:rPr>
              <a:t>、基于姿态的手部跟踪算法</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ea typeface="微软雅黑" panose="020B0503020204020204" pitchFamily="34" charset="-122"/>
                <a:cs typeface="+mn-ea"/>
                <a:sym typeface="+mn-lt"/>
              </a:rPr>
              <a:t>a</a:t>
            </a:r>
            <a:r>
              <a:rPr lang="en-US" altLang="zh-CN" b="1" dirty="0">
                <a:solidFill>
                  <a:prstClr val="black"/>
                </a:solidFill>
                <a:latin typeface="微软雅黑"/>
                <a:cs typeface="+mn-ea"/>
                <a:sym typeface="+mn-lt"/>
              </a:rPr>
              <a:t>. </a:t>
            </a:r>
            <a:r>
              <a:rPr lang="zh-CN" altLang="en-US" b="1" dirty="0">
                <a:solidFill>
                  <a:prstClr val="black"/>
                </a:solidFill>
                <a:latin typeface="微软雅黑"/>
                <a:cs typeface="+mn-ea"/>
                <a:sym typeface="+mn-lt"/>
              </a:rPr>
              <a:t>融合偏差的传感器姿态解算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850" y="1208154"/>
            <a:ext cx="4695672" cy="517293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909579" y="2825553"/>
                <a:ext cx="2392257"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𝒈</m:t>
                              </m:r>
                            </m:e>
                          </m:acc>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𝒈</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0" i="1">
                          <a:latin typeface="Cambria Math" panose="02040503050406030204" pitchFamily="18" charset="0"/>
                        </a:rPr>
                        <m:t>𝛿</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𝒈</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1</m:t>
                              </m:r>
                            </m:e>
                          </m:d>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09579" y="2825553"/>
                <a:ext cx="2392257" cy="434734"/>
              </a:xfrm>
              <a:prstGeom prst="rect">
                <a:avLst/>
              </a:prstGeom>
              <a:blipFill rotWithShape="0">
                <a:blip r:embed="rId5"/>
                <a:stretch>
                  <a:fillRect b="-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870647" y="2825553"/>
                <a:ext cx="2225353"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𝒈</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0" i="1">
                          <a:latin typeface="Cambria Math" panose="02040503050406030204" pitchFamily="18" charset="0"/>
                        </a:rPr>
                        <m:t>𝛿</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𝒈</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2</m:t>
                              </m:r>
                            </m:e>
                          </m:d>
                        </m:sup>
                      </m:sSubSup>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870647" y="2825553"/>
                <a:ext cx="2225353" cy="434734"/>
              </a:xfrm>
              <a:prstGeom prst="rect">
                <a:avLst/>
              </a:prstGeom>
              <a:blipFill rotWithShape="0">
                <a:blip r:embed="rId6"/>
                <a:stretch>
                  <a:fillRect b="-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28814" y="3577256"/>
                <a:ext cx="2353785"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𝒂</m:t>
                              </m:r>
                            </m:e>
                          </m:acc>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𝒂</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0" i="1">
                          <a:latin typeface="Cambria Math" panose="02040503050406030204" pitchFamily="18" charset="0"/>
                        </a:rPr>
                        <m:t>𝛿</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𝒂</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3</m:t>
                              </m:r>
                            </m:e>
                          </m:d>
                        </m:sup>
                      </m:sSubSup>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928814" y="3577256"/>
                <a:ext cx="2353785" cy="434734"/>
              </a:xfrm>
              <a:prstGeom prst="rect">
                <a:avLst/>
              </a:prstGeom>
              <a:blipFill rotWithShape="0">
                <a:blip r:embed="rId7"/>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883470" y="3577256"/>
                <a:ext cx="2199705"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𝒂</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0" i="1">
                          <a:latin typeface="Cambria Math" panose="02040503050406030204" pitchFamily="18" charset="0"/>
                        </a:rPr>
                        <m:t>𝛿</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𝒂</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4</m:t>
                              </m:r>
                            </m:e>
                          </m:d>
                        </m:sup>
                      </m:sSub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883470" y="3577256"/>
                <a:ext cx="2199705" cy="434734"/>
              </a:xfrm>
              <a:prstGeom prst="rect">
                <a:avLst/>
              </a:prstGeom>
              <a:blipFill rotWithShape="0">
                <a:blip r:embed="rId8"/>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883471" y="4328959"/>
                <a:ext cx="2212529"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b="1" i="1">
                              <a:latin typeface="Cambria Math" panose="02040503050406030204" pitchFamily="18" charset="0"/>
                            </a:rPr>
                            <m:t>𝒖</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0" i="1">
                          <a:latin typeface="Cambria Math" panose="02040503050406030204" pitchFamily="18" charset="0"/>
                        </a:rPr>
                        <m:t>𝛿</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𝒖</m:t>
                          </m:r>
                        </m:e>
                        <m:sub>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5</m:t>
                              </m:r>
                            </m:e>
                          </m:d>
                        </m:sup>
                      </m:sSubSup>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883471" y="4328959"/>
                <a:ext cx="2212529" cy="434734"/>
              </a:xfrm>
              <a:prstGeom prst="rect">
                <a:avLst/>
              </a:prstGeom>
              <a:blipFill rotWithShape="0">
                <a:blip r:embed="rId9"/>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23746" y="4389423"/>
                <a:ext cx="1633396"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𝑿</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d>
                            <m:dPr>
                              <m:begChr m:val="["/>
                              <m:endChr m:val="]"/>
                              <m:ctrlPr>
                                <a:rPr lang="zh-CN" altLang="en-US" b="0" i="1">
                                  <a:latin typeface="Cambria Math" panose="02040503050406030204" pitchFamily="18" charset="0"/>
                                </a:rPr>
                              </m:ctrlPr>
                            </m:dPr>
                            <m:e>
                              <m:m>
                                <m:mPr>
                                  <m:mcs>
                                    <m:mc>
                                      <m:mcPr>
                                        <m:count m:val="2"/>
                                        <m:mcJc m:val="center"/>
                                      </m:mcPr>
                                    </m:mc>
                                  </m:mcs>
                                  <m:ctrlPr>
                                    <a:rPr lang="zh-CN" altLang="en-US" b="0" i="1">
                                      <a:latin typeface="Cambria Math" panose="02040503050406030204" pitchFamily="18" charset="0"/>
                                    </a:rPr>
                                  </m:ctrlPr>
                                </m:mPr>
                                <m:mr>
                                  <m:e>
                                    <m:r>
                                      <a:rPr lang="zh-CN" altLang="en-US" b="1" i="1">
                                        <a:latin typeface="Cambria Math" panose="02040503050406030204" pitchFamily="18" charset="0"/>
                                      </a:rPr>
                                      <m:t>𝒒</m:t>
                                    </m:r>
                                  </m:e>
                                  <m:e>
                                    <m:r>
                                      <a:rPr lang="zh-CN" altLang="en-US" b="0" i="1">
                                        <a:latin typeface="Cambria Math" panose="02040503050406030204" pitchFamily="18" charset="0"/>
                                      </a:rPr>
                                      <m:t>𝛿</m:t>
                                    </m:r>
                                    <m:r>
                                      <a:rPr lang="zh-CN" altLang="en-US" b="1" i="1">
                                        <a:latin typeface="Cambria Math" panose="02040503050406030204" pitchFamily="18" charset="0"/>
                                      </a:rPr>
                                      <m:t>𝒖</m:t>
                                    </m:r>
                                  </m:e>
                                </m:mr>
                              </m:m>
                            </m:e>
                          </m:d>
                        </m:e>
                        <m:sup>
                          <m:r>
                            <m:rPr>
                              <m:sty m:val="p"/>
                            </m:rPr>
                            <a:rPr lang="zh-CN" altLang="en-US" b="0" i="0">
                              <a:latin typeface="Cambria Math" panose="02040503050406030204" pitchFamily="18" charset="0"/>
                            </a:rPr>
                            <m:t>T</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623746" y="4389423"/>
                <a:ext cx="1633396" cy="374270"/>
              </a:xfrm>
              <a:prstGeom prst="rect">
                <a:avLst/>
              </a:prstGeom>
              <a:blipFill rotWithShape="0">
                <a:blip r:embed="rId10"/>
                <a:stretch>
                  <a:fillRect b="-6557"/>
                </a:stretch>
              </a:blipFill>
            </p:spPr>
            <p:txBody>
              <a:bodyPr/>
              <a:lstStyle/>
              <a:p>
                <a:r>
                  <a:rPr lang="zh-CN" altLang="en-US">
                    <a:noFill/>
                  </a:rPr>
                  <a:t> </a:t>
                </a:r>
              </a:p>
            </p:txBody>
          </p:sp>
        </mc:Fallback>
      </mc:AlternateContent>
      <p:sp>
        <p:nvSpPr>
          <p:cNvPr id="18" name="矩形 17"/>
          <p:cNvSpPr/>
          <p:nvPr/>
        </p:nvSpPr>
        <p:spPr>
          <a:xfrm>
            <a:off x="3769360" y="2693473"/>
            <a:ext cx="2418497" cy="2254448"/>
          </a:xfrm>
          <a:prstGeom prst="rect">
            <a:avLst/>
          </a:pr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1623746" y="5157141"/>
                <a:ext cx="3262303" cy="450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𝑿</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𝑨</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−1</m:t>
                          </m:r>
                        </m:sub>
                      </m:sSub>
                      <m:sSub>
                        <m:sSubPr>
                          <m:ctrlPr>
                            <a:rPr lang="zh-CN" altLang="en-US" b="0" i="1">
                              <a:latin typeface="Cambria Math" panose="02040503050406030204" pitchFamily="18" charset="0"/>
                            </a:rPr>
                          </m:ctrlPr>
                        </m:sSubPr>
                        <m:e>
                          <m:r>
                            <a:rPr lang="zh-CN" altLang="en-US" b="1" i="1">
                              <a:latin typeface="Cambria Math" panose="02040503050406030204" pitchFamily="18" charset="0"/>
                            </a:rPr>
                            <m:t>𝑿</m:t>
                          </m:r>
                        </m:e>
                        <m:sub>
                          <m:r>
                            <a:rPr lang="zh-CN" altLang="en-US" b="0" i="1">
                              <a:latin typeface="Cambria Math" panose="02040503050406030204" pitchFamily="18" charset="0"/>
                            </a:rPr>
                            <m:t>𝑡</m:t>
                          </m:r>
                          <m:r>
                            <a:rPr lang="zh-CN" altLang="en-US" b="0" i="0">
                              <a:latin typeface="Cambria Math" panose="02040503050406030204" pitchFamily="18" charset="0"/>
                            </a:rPr>
                            <m:t>−1|</m:t>
                          </m:r>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7</m:t>
                              </m:r>
                            </m:e>
                          </m:d>
                        </m:sup>
                      </m:sSubSup>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1623746" y="5157141"/>
                <a:ext cx="3262303" cy="450957"/>
              </a:xfrm>
              <a:prstGeom prst="rect">
                <a:avLst/>
              </a:prstGeom>
              <a:blipFill rotWithShape="0">
                <a:blip r:embed="rId11"/>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623746" y="5961385"/>
                <a:ext cx="1873846"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𝒁</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1" i="1">
                          <a:latin typeface="Cambria Math" panose="02040503050406030204" pitchFamily="18" charset="0"/>
                        </a:rPr>
                        <m:t>𝑯</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𝑿</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𝒗</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1</m:t>
                              </m:r>
                            </m:e>
                          </m:d>
                        </m:sup>
                      </m:sSubSup>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623746" y="5961385"/>
                <a:ext cx="1873846" cy="434734"/>
              </a:xfrm>
              <a:prstGeom prst="rect">
                <a:avLst/>
              </a:prstGeom>
              <a:blipFill rotWithShape="0">
                <a:blip r:embed="rId12"/>
                <a:stretch>
                  <a:fillRect b="-1408"/>
                </a:stretch>
              </a:blipFill>
            </p:spPr>
            <p:txBody>
              <a:bodyPr/>
              <a:lstStyle/>
              <a:p>
                <a:r>
                  <a:rPr lang="zh-CN" altLang="en-US">
                    <a:noFill/>
                  </a:rPr>
                  <a:t> </a:t>
                </a:r>
              </a:p>
            </p:txBody>
          </p:sp>
        </mc:Fallback>
      </mc:AlternateContent>
      <p:pic>
        <p:nvPicPr>
          <p:cNvPr id="24" name="图片 23"/>
          <p:cNvPicPr>
            <a:picLocks noChangeAspect="1"/>
          </p:cNvPicPr>
          <p:nvPr/>
        </p:nvPicPr>
        <p:blipFill>
          <a:blip r:embed="rId13"/>
          <a:stretch>
            <a:fillRect/>
          </a:stretch>
        </p:blipFill>
        <p:spPr>
          <a:xfrm>
            <a:off x="897690" y="6001737"/>
            <a:ext cx="8313820" cy="358560"/>
          </a:xfrm>
          <a:prstGeom prst="rect">
            <a:avLst/>
          </a:prstGeom>
        </p:spPr>
      </p:pic>
      <p:sp>
        <p:nvSpPr>
          <p:cNvPr id="25" name="矩形 24"/>
          <p:cNvSpPr/>
          <p:nvPr/>
        </p:nvSpPr>
        <p:spPr>
          <a:xfrm>
            <a:off x="317178" y="5139828"/>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系统方程</a:t>
            </a:r>
          </a:p>
        </p:txBody>
      </p:sp>
      <p:sp>
        <p:nvSpPr>
          <p:cNvPr id="26" name="矩形 25"/>
          <p:cNvSpPr/>
          <p:nvPr/>
        </p:nvSpPr>
        <p:spPr>
          <a:xfrm>
            <a:off x="313455" y="5962759"/>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观测方程</a:t>
            </a:r>
          </a:p>
        </p:txBody>
      </p:sp>
      <p:sp>
        <p:nvSpPr>
          <p:cNvPr id="27" name="矩形 26"/>
          <p:cNvSpPr/>
          <p:nvPr/>
        </p:nvSpPr>
        <p:spPr>
          <a:xfrm>
            <a:off x="317178" y="4295423"/>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系统状态</a:t>
            </a:r>
          </a:p>
        </p:txBody>
      </p:sp>
      <p:sp>
        <p:nvSpPr>
          <p:cNvPr id="9" name="校徽打底"/>
          <p:cNvSpPr/>
          <p:nvPr/>
        </p:nvSpPr>
        <p:spPr>
          <a:xfrm>
            <a:off x="2594996" y="-144438"/>
            <a:ext cx="7002008" cy="7002008"/>
          </a:xfrm>
          <a:prstGeom prst="rect">
            <a:avLst/>
          </a:prstGeom>
          <a:blipFill dpi="0" rotWithShape="1">
            <a:blip r:embed="rId14">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5705640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1" y="309563"/>
            <a:ext cx="12192001" cy="542925"/>
            <a:chOff x="-1" y="309966"/>
            <a:chExt cx="12192001" cy="542441"/>
          </a:xfrm>
        </p:grpSpPr>
        <p:sp>
          <p:nvSpPr>
            <p:cNvPr id="2" name="矩形 1"/>
            <p:cNvSpPr/>
            <p:nvPr/>
          </p:nvSpPr>
          <p:spPr>
            <a:xfrm>
              <a:off x="-1" y="309966"/>
              <a:ext cx="2341563"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800" b="1" dirty="0">
                  <a:cs typeface="+mn-ea"/>
                  <a:sym typeface="+mn-lt"/>
                </a:rPr>
                <a:t>论文主要内容</a:t>
              </a:r>
            </a:p>
          </p:txBody>
        </p:sp>
        <p:sp>
          <p:nvSpPr>
            <p:cNvPr id="3" name="矩形 2"/>
            <p:cNvSpPr/>
            <p:nvPr/>
          </p:nvSpPr>
          <p:spPr>
            <a:xfrm>
              <a:off x="2378532" y="309966"/>
              <a:ext cx="123825" cy="5424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cxnSp>
          <p:nvCxnSpPr>
            <p:cNvPr id="5" name="直接连接符 4"/>
            <p:cNvCxnSpPr/>
            <p:nvPr/>
          </p:nvCxnSpPr>
          <p:spPr>
            <a:xfrm>
              <a:off x="1844675" y="833374"/>
              <a:ext cx="1034732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2"/>
          <p:cNvSpPr>
            <a:spLocks noChangeArrowheads="1"/>
          </p:cNvSpPr>
          <p:nvPr/>
        </p:nvSpPr>
        <p:spPr bwMode="auto">
          <a:xfrm>
            <a:off x="0" y="-184150"/>
            <a:ext cx="184150" cy="368300"/>
          </a:xfrm>
          <a:prstGeom prst="rect">
            <a:avLst/>
          </a:prstGeom>
          <a:noFill/>
          <a:ln>
            <a:noFill/>
          </a:ln>
          <a:effectLst/>
        </p:spPr>
        <p:txBody>
          <a:bodyPr wrap="none" anchor="ctr">
            <a:spAutoFit/>
          </a:bodyPr>
          <a:lstStyle/>
          <a:p>
            <a:pPr fontAlgn="auto">
              <a:spcBef>
                <a:spcPts val="0"/>
              </a:spcBef>
              <a:spcAft>
                <a:spcPts val="0"/>
              </a:spcAft>
              <a:defRPr/>
            </a:pPr>
            <a:endParaRPr lang="zh-CN" altLang="en-US">
              <a:latin typeface="+mn-lt"/>
              <a:ea typeface="+mn-ea"/>
              <a:cs typeface="+mn-ea"/>
              <a:sym typeface="+mn-lt"/>
            </a:endParaRPr>
          </a:p>
        </p:txBody>
      </p:sp>
      <p:sp>
        <p:nvSpPr>
          <p:cNvPr id="10" name="矩形 2"/>
          <p:cNvSpPr>
            <a:spLocks noChangeArrowheads="1"/>
          </p:cNvSpPr>
          <p:nvPr/>
        </p:nvSpPr>
        <p:spPr bwMode="auto">
          <a:xfrm>
            <a:off x="784860" y="852488"/>
            <a:ext cx="9554210" cy="1785100"/>
          </a:xfrm>
          <a:prstGeom prst="rect">
            <a:avLst/>
          </a:prstGeom>
          <a:noFill/>
          <a:ln w="9525">
            <a:noFill/>
            <a:miter lim="800000"/>
          </a:ln>
        </p:spPr>
        <p:txBody>
          <a:bodyPr wrap="square" lIns="121917" tIns="60958" rIns="121917" bIns="60958">
            <a:spAutoFit/>
          </a:bodyPr>
          <a:lstStyle/>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一、基于姿态的手部跟踪方法</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lnSpc>
                <a:spcPct val="150000"/>
              </a:lnSpc>
              <a:spcBef>
                <a:spcPts val="0"/>
              </a:spcBef>
              <a:spcAft>
                <a:spcPts val="0"/>
              </a:spcAft>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b="1" dirty="0">
                <a:solidFill>
                  <a:prstClr val="black"/>
                </a:solidFill>
                <a:latin typeface="微软雅黑"/>
                <a:cs typeface="+mn-ea"/>
                <a:sym typeface="+mn-lt"/>
              </a:rPr>
              <a:t>       </a:t>
            </a:r>
            <a:r>
              <a:rPr lang="en-US" altLang="zh-CN" b="1" dirty="0">
                <a:solidFill>
                  <a:prstClr val="black"/>
                </a:solidFill>
                <a:latin typeface="微软雅黑"/>
                <a:cs typeface="+mn-ea"/>
                <a:sym typeface="+mn-lt"/>
              </a:rPr>
              <a:t>2</a:t>
            </a:r>
            <a:r>
              <a:rPr lang="zh-CN" altLang="en-US" b="1" dirty="0">
                <a:solidFill>
                  <a:prstClr val="black"/>
                </a:solidFill>
                <a:latin typeface="微软雅黑"/>
                <a:cs typeface="+mn-ea"/>
                <a:sym typeface="+mn-lt"/>
              </a:rPr>
              <a:t>、基于姿态的手部跟踪算法</a:t>
            </a:r>
            <a:endParaRPr lang="en-US" altLang="zh-CN" b="1" dirty="0">
              <a:solidFill>
                <a:prstClr val="black"/>
              </a:solidFill>
              <a:latin typeface="微软雅黑"/>
              <a:cs typeface="+mn-ea"/>
              <a:sym typeface="+mn-lt"/>
            </a:endParaRPr>
          </a:p>
          <a:p>
            <a:pPr>
              <a:lnSpc>
                <a:spcPct val="150000"/>
              </a:lnSpc>
              <a:defRPr/>
            </a:pPr>
            <a:r>
              <a:rPr lang="en-US" altLang="zh-CN" sz="2400" b="1" dirty="0">
                <a:solidFill>
                  <a:prstClr val="black"/>
                </a:solidFill>
                <a:latin typeface="微软雅黑"/>
                <a:ea typeface="微软雅黑" panose="020B0503020204020204" pitchFamily="34" charset="-122"/>
                <a:cs typeface="+mn-ea"/>
                <a:sym typeface="+mn-lt"/>
              </a:rPr>
              <a:t>	</a:t>
            </a:r>
            <a:r>
              <a:rPr lang="en-US" altLang="zh-CN" b="1" dirty="0">
                <a:solidFill>
                  <a:prstClr val="black"/>
                </a:solidFill>
                <a:latin typeface="微软雅黑"/>
                <a:ea typeface="微软雅黑" panose="020B0503020204020204" pitchFamily="34" charset="-122"/>
                <a:cs typeface="+mn-ea"/>
                <a:sym typeface="+mn-lt"/>
              </a:rPr>
              <a:t>b.</a:t>
            </a:r>
            <a:r>
              <a:rPr lang="en-US" altLang="zh-CN" b="1" dirty="0">
                <a:solidFill>
                  <a:prstClr val="black"/>
                </a:solidFill>
                <a:latin typeface="微软雅黑"/>
                <a:cs typeface="+mn-ea"/>
                <a:sym typeface="+mn-lt"/>
              </a:rPr>
              <a:t> </a:t>
            </a:r>
            <a:r>
              <a:rPr lang="zh-CN" altLang="en-US" b="1" dirty="0">
                <a:solidFill>
                  <a:prstClr val="black"/>
                </a:solidFill>
                <a:latin typeface="微软雅黑"/>
                <a:cs typeface="+mn-ea"/>
                <a:sym typeface="+mn-lt"/>
              </a:rPr>
              <a:t>基于姿态的手部跟踪</a:t>
            </a:r>
          </a:p>
        </p:txBody>
      </p:sp>
      <mc:AlternateContent xmlns:mc="http://schemas.openxmlformats.org/markup-compatibility/2006" xmlns:a14="http://schemas.microsoft.com/office/drawing/2010/main">
        <mc:Choice Requires="a14">
          <p:sp>
            <p:nvSpPr>
              <p:cNvPr id="6" name="矩形 5"/>
              <p:cNvSpPr/>
              <p:nvPr/>
            </p:nvSpPr>
            <p:spPr>
              <a:xfrm>
                <a:off x="2069287" y="2758523"/>
                <a:ext cx="7609841" cy="565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𝜷</m:t>
                      </m:r>
                      <m:r>
                        <a:rPr lang="zh-CN" altLang="en-US" b="0" i="0">
                          <a:latin typeface="Cambria Math" panose="02040503050406030204" pitchFamily="18" charset="0"/>
                        </a:rPr>
                        <m:t>=</m:t>
                      </m:r>
                      <m:sSup>
                        <m:sSupPr>
                          <m:ctrlPr>
                            <a:rPr lang="zh-CN" altLang="en-US" b="0" i="1">
                              <a:latin typeface="Cambria Math" panose="02040503050406030204" pitchFamily="18" charset="0"/>
                            </a:rPr>
                          </m:ctrlPr>
                        </m:sSupPr>
                        <m:e>
                          <m:d>
                            <m:dPr>
                              <m:begChr m:val="["/>
                              <m:endChr m:val="]"/>
                              <m:ctrlPr>
                                <a:rPr lang="zh-CN" altLang="en-US" b="0" i="1">
                                  <a:latin typeface="Cambria Math" panose="02040503050406030204" pitchFamily="18" charset="0"/>
                                </a:rPr>
                              </m:ctrlPr>
                            </m:dPr>
                            <m:e>
                              <m:m>
                                <m:mPr>
                                  <m:mcs>
                                    <m:mc>
                                      <m:mcPr>
                                        <m:count m:val="9"/>
                                        <m:mcJc m:val="center"/>
                                      </m:mcPr>
                                    </m:mc>
                                  </m:mcs>
                                  <m:ctrlPr>
                                    <a:rPr lang="zh-CN" altLang="en-US" b="0" i="1">
                                      <a:latin typeface="Cambria Math" panose="02040503050406030204" pitchFamily="18" charset="0"/>
                                    </a:rPr>
                                  </m:ctrlPr>
                                </m:mPr>
                                <m:mr>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𝑇</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pip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𝐼</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pip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mcp</m:t>
                                        </m:r>
                                      </m:sub>
                                      <m:sup>
                                        <m:r>
                                          <m:rPr>
                                            <m:sty m:val="p"/>
                                          </m:rPr>
                                          <a:rPr lang="zh-CN" altLang="en-US" b="0" i="0">
                                            <a:latin typeface="Cambria Math" panose="02040503050406030204" pitchFamily="18" charset="0"/>
                                          </a:rPr>
                                          <m:t>a</m:t>
                                        </m:r>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b</m:t>
                                            </m:r>
                                          </m:num>
                                          <m:den>
                                            <m:r>
                                              <m:rPr>
                                                <m:sty m:val="p"/>
                                              </m:rPr>
                                              <a:rPr lang="zh-CN" altLang="en-US" b="0" i="0">
                                                <a:latin typeface="Cambria Math" panose="02040503050406030204" pitchFamily="18" charset="0"/>
                                              </a:rPr>
                                              <m:t>a</m:t>
                                            </m:r>
                                          </m:den>
                                        </m:f>
                                        <m:r>
                                          <m:rPr>
                                            <m:sty m:val="p"/>
                                          </m:rPr>
                                          <a:rPr lang="zh-CN" altLang="en-US" b="0" i="0">
                                            <a:latin typeface="Cambria Math" panose="02040503050406030204" pitchFamily="18" charset="0"/>
                                          </a:rPr>
                                          <m:t>d</m:t>
                                        </m:r>
                                      </m:sup>
                                    </m:sSubSup>
                                  </m:e>
                                  <m:e>
                                    <m:sSubSup>
                                      <m:sSubSupPr>
                                        <m:ctrlPr>
                                          <a:rPr lang="zh-CN" altLang="en-US" b="0" i="1">
                                            <a:latin typeface="Cambria Math" panose="02040503050406030204" pitchFamily="18" charset="0"/>
                                          </a:rPr>
                                        </m:ctrlPr>
                                      </m:sSubSupPr>
                                      <m:e>
                                        <m:r>
                                          <a:rPr lang="zh-CN" altLang="en-US" b="0" i="1">
                                            <a:latin typeface="Cambria Math" panose="02040503050406030204" pitchFamily="18" charset="0"/>
                                          </a:rPr>
                                          <m:t>𝑀</m:t>
                                        </m:r>
                                      </m:e>
                                      <m:sub>
                                        <m:r>
                                          <m:rPr>
                                            <m:sty m:val="p"/>
                                          </m:rPr>
                                          <a:rPr lang="zh-CN" altLang="en-US" b="0" i="0">
                                            <a:latin typeface="Cambria Math" panose="02040503050406030204" pitchFamily="18" charset="0"/>
                                          </a:rPr>
                                          <m:t>mcp</m:t>
                                        </m:r>
                                      </m:sub>
                                      <m:sup>
                                        <m:f>
                                          <m:fPr>
                                            <m:type m:val="lin"/>
                                            <m:ctrlPr>
                                              <a:rPr lang="zh-CN" altLang="en-US" b="0" i="1">
                                                <a:latin typeface="Cambria Math" panose="02040503050406030204" pitchFamily="18" charset="0"/>
                                              </a:rPr>
                                            </m:ctrlPr>
                                          </m:fPr>
                                          <m:num>
                                            <m:r>
                                              <m:rPr>
                                                <m:sty m:val="p"/>
                                              </m:rPr>
                                              <a:rPr lang="zh-CN" altLang="en-US" b="0" i="0">
                                                <a:latin typeface="Cambria Math" panose="02040503050406030204" pitchFamily="18" charset="0"/>
                                              </a:rPr>
                                              <m:t>f</m:t>
                                            </m:r>
                                          </m:num>
                                          <m:den>
                                            <m:r>
                                              <m:rPr>
                                                <m:sty m:val="p"/>
                                              </m:rPr>
                                              <a:rPr lang="zh-CN" altLang="en-US" b="0" i="0">
                                                <a:latin typeface="Cambria Math" panose="02040503050406030204" pitchFamily="18" charset="0"/>
                                              </a:rPr>
                                              <m:t>e</m:t>
                                            </m:r>
                                          </m:den>
                                        </m:f>
                                      </m:sup>
                                    </m:sSubSup>
                                  </m:e>
                                </m:mr>
                              </m:m>
                            </m:e>
                          </m:d>
                        </m:e>
                        <m:sup>
                          <m:r>
                            <m:rPr>
                              <m:sty m:val="p"/>
                            </m:rPr>
                            <a:rPr lang="zh-CN" altLang="en-US" b="0" i="0">
                              <a:latin typeface="Cambria Math" panose="02040503050406030204" pitchFamily="18" charset="0"/>
                            </a:rPr>
                            <m:t>T</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069287" y="2758523"/>
                <a:ext cx="7609841" cy="56528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60820" y="3462072"/>
                <a:ext cx="3935180" cy="450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1" i="1">
                              <a:latin typeface="Cambria Math" panose="02040503050406030204" pitchFamily="18" charset="0"/>
                            </a:rPr>
                            <m:t>𝑨</m:t>
                          </m:r>
                        </m:e>
                        <m:sub>
                          <m:r>
                            <a:rPr lang="zh-CN" altLang="en-US" b="0" i="1">
                              <a:latin typeface="Cambria Math" panose="02040503050406030204" pitchFamily="18" charset="0"/>
                            </a:rPr>
                            <m:t>𝑡</m:t>
                          </m:r>
                          <m:r>
                            <a:rPr lang="zh-CN" altLang="en-US" b="0" i="0">
                              <a:latin typeface="Cambria Math" panose="02040503050406030204" pitchFamily="18" charset="0"/>
                            </a:rPr>
                            <m:t>|</m:t>
                          </m:r>
                          <m:r>
                            <a:rPr lang="zh-CN" altLang="en-US" b="0" i="1">
                              <a:latin typeface="Cambria Math" panose="02040503050406030204" pitchFamily="18" charset="0"/>
                            </a:rPr>
                            <m:t>𝑡</m:t>
                          </m:r>
                          <m:r>
                            <a:rPr lang="zh-CN" altLang="en-US" b="0" i="0">
                              <a:latin typeface="Cambria Math" panose="02040503050406030204" pitchFamily="18" charset="0"/>
                            </a:rPr>
                            <m:t>−1</m:t>
                          </m:r>
                        </m:sub>
                      </m:sSub>
                      <m:sSub>
                        <m:sSubPr>
                          <m:ctrlPr>
                            <a:rPr lang="zh-CN" altLang="en-US" b="0"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r>
                            <a:rPr lang="zh-CN" altLang="en-US" b="0" i="0">
                              <a:latin typeface="Cambria Math" panose="02040503050406030204" pitchFamily="18" charset="0"/>
                            </a:rPr>
                            <m:t>−1|</m:t>
                          </m:r>
                          <m:r>
                            <a:rPr lang="zh-CN" altLang="en-US" b="0" i="1">
                              <a:latin typeface="Cambria Math" panose="02040503050406030204" pitchFamily="18" charset="0"/>
                            </a:rPr>
                            <m:t>𝑡</m:t>
                          </m:r>
                          <m:r>
                            <a:rPr lang="zh-CN" altLang="en-US" b="0" i="0">
                              <a:latin typeface="Cambria Math" panose="02040503050406030204" pitchFamily="18" charset="0"/>
                            </a:rPr>
                            <m:t>−1</m:t>
                          </m:r>
                        </m:sub>
                      </m:sSub>
                      <m:r>
                        <a:rPr lang="zh-CN" altLang="en-US" b="0" i="0">
                          <a:latin typeface="Cambria Math" panose="02040503050406030204" pitchFamily="18" charset="0"/>
                        </a:rPr>
                        <m:t>+</m:t>
                      </m:r>
                      <m:r>
                        <a:rPr lang="zh-CN" altLang="en-US" b="1" i="1">
                          <a:latin typeface="Cambria Math" panose="02040503050406030204" pitchFamily="18" charset="0"/>
                        </a:rPr>
                        <m:t>𝑩</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𝒖</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8</m:t>
                              </m:r>
                            </m:e>
                          </m:d>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160820" y="3462072"/>
                <a:ext cx="3935180" cy="450957"/>
              </a:xfrm>
              <a:prstGeom prst="rect">
                <a:avLst/>
              </a:prstGeom>
              <a:blipFill rotWithShape="0">
                <a:blip r:embed="rId5"/>
                <a:stretch>
                  <a:fillRect b="-8108"/>
                </a:stretch>
              </a:blipFill>
            </p:spPr>
            <p:txBody>
              <a:bodyPr/>
              <a:lstStyle/>
              <a:p>
                <a:r>
                  <a:rPr lang="zh-CN" altLang="en-US">
                    <a:noFill/>
                  </a:rPr>
                  <a:t> </a:t>
                </a:r>
              </a:p>
            </p:txBody>
          </p:sp>
        </mc:Fallback>
      </mc:AlternateContent>
      <p:sp>
        <p:nvSpPr>
          <p:cNvPr id="11" name="矩形 10"/>
          <p:cNvSpPr/>
          <p:nvPr/>
        </p:nvSpPr>
        <p:spPr>
          <a:xfrm>
            <a:off x="613576" y="3453415"/>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系统方程</a:t>
            </a:r>
          </a:p>
        </p:txBody>
      </p:sp>
      <p:sp>
        <p:nvSpPr>
          <p:cNvPr id="12" name="矩形 11"/>
          <p:cNvSpPr/>
          <p:nvPr/>
        </p:nvSpPr>
        <p:spPr>
          <a:xfrm>
            <a:off x="613576" y="4101255"/>
            <a:ext cx="1114408" cy="442878"/>
          </a:xfrm>
          <a:prstGeom prst="rect">
            <a:avLst/>
          </a:prstGeom>
        </p:spPr>
        <p:txBody>
          <a:bodyPr wrap="none">
            <a:spAutoFit/>
          </a:bodyPr>
          <a:lstStyle/>
          <a:p>
            <a:pPr algn="ctr" fontAlgn="auto">
              <a:lnSpc>
                <a:spcPct val="150000"/>
              </a:lnSpc>
              <a:spcBef>
                <a:spcPts val="0"/>
              </a:spcBef>
              <a:spcAft>
                <a:spcPts val="0"/>
              </a:spcAft>
              <a:defRPr/>
            </a:pPr>
            <a:r>
              <a:rPr lang="zh-CN" altLang="en-US" b="1" dirty="0">
                <a:solidFill>
                  <a:prstClr val="black"/>
                </a:solidFill>
                <a:latin typeface="宋体" panose="02010600030101010101" pitchFamily="2" charset="-122"/>
                <a:ea typeface="宋体" panose="02010600030101010101" pitchFamily="2" charset="-122"/>
                <a:cs typeface="+mn-ea"/>
                <a:sym typeface="+mn-lt"/>
              </a:rPr>
              <a:t>观测方程</a:t>
            </a:r>
            <a:endParaRPr lang="zh-CN" altLang="en-US" sz="2400" b="1" dirty="0">
              <a:latin typeface="宋体" panose="02010600030101010101" pitchFamily="2" charset="-122"/>
              <a:ea typeface="宋体" panose="02010600030101010101" pitchFamily="2" charset="-122"/>
              <a:cs typeface="微软雅黑" panose="020B0503020204020204" pitchFamily="34" charset="-122"/>
              <a:sym typeface="+mn-lt"/>
            </a:endParaRPr>
          </a:p>
        </p:txBody>
      </p:sp>
      <p:sp>
        <p:nvSpPr>
          <p:cNvPr id="13" name="矩形 12"/>
          <p:cNvSpPr/>
          <p:nvPr/>
        </p:nvSpPr>
        <p:spPr>
          <a:xfrm>
            <a:off x="613576" y="2805575"/>
            <a:ext cx="1114408" cy="442878"/>
          </a:xfrm>
          <a:prstGeom prst="rect">
            <a:avLst/>
          </a:prstGeom>
        </p:spPr>
        <p:txBody>
          <a:bodyPr wrap="none">
            <a:spAutoFit/>
          </a:bodyPr>
          <a:lstStyle/>
          <a:p>
            <a:pPr algn="ctr">
              <a:lnSpc>
                <a:spcPct val="150000"/>
              </a:lnSpc>
              <a:defRPr/>
            </a:pPr>
            <a:r>
              <a:rPr lang="zh-CN" altLang="en-US" b="1" dirty="0">
                <a:solidFill>
                  <a:prstClr val="black"/>
                </a:solidFill>
                <a:latin typeface="宋体" panose="02010600030101010101" pitchFamily="2" charset="-122"/>
                <a:ea typeface="宋体" panose="02010600030101010101" pitchFamily="2" charset="-122"/>
                <a:cs typeface="+mn-ea"/>
                <a:sym typeface="+mn-lt"/>
              </a:rPr>
              <a:t>系统状态</a:t>
            </a:r>
          </a:p>
        </p:txBody>
      </p:sp>
      <mc:AlternateContent xmlns:mc="http://schemas.openxmlformats.org/markup-compatibility/2006" xmlns:a14="http://schemas.microsoft.com/office/drawing/2010/main">
        <mc:Choice Requires="a14">
          <p:sp>
            <p:nvSpPr>
              <p:cNvPr id="14" name="矩形 13"/>
              <p:cNvSpPr/>
              <p:nvPr/>
            </p:nvSpPr>
            <p:spPr>
              <a:xfrm>
                <a:off x="2158954" y="4118023"/>
                <a:ext cx="1870640"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𝒁</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r>
                        <a:rPr lang="zh-CN" altLang="en-US" b="1" i="1">
                          <a:latin typeface="Cambria Math" panose="02040503050406030204" pitchFamily="18" charset="0"/>
                        </a:rPr>
                        <m:t>𝑯</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𝜷</m:t>
                          </m:r>
                        </m:e>
                        <m:sub>
                          <m:r>
                            <a:rPr lang="zh-CN" altLang="en-US" b="0" i="1">
                              <a:latin typeface="Cambria Math" panose="02040503050406030204" pitchFamily="18" charset="0"/>
                            </a:rPr>
                            <m:t>𝑡</m:t>
                          </m:r>
                        </m:sub>
                      </m:sSub>
                      <m:r>
                        <a:rPr lang="zh-CN" altLang="en-US" b="0" i="0">
                          <a:latin typeface="Cambria Math" panose="02040503050406030204" pitchFamily="18" charset="0"/>
                        </a:rPr>
                        <m:t>+</m:t>
                      </m:r>
                      <m:sSubSup>
                        <m:sSubSupPr>
                          <m:ctrlPr>
                            <a:rPr lang="zh-CN" altLang="en-US" b="0" i="1">
                              <a:latin typeface="Cambria Math" panose="02040503050406030204" pitchFamily="18" charset="0"/>
                            </a:rPr>
                          </m:ctrlPr>
                        </m:sSubSupPr>
                        <m:e>
                          <m:r>
                            <a:rPr lang="zh-CN" altLang="en-US" b="1" i="1">
                              <a:latin typeface="Cambria Math" panose="02040503050406030204" pitchFamily="18" charset="0"/>
                            </a:rPr>
                            <m:t>𝒗</m:t>
                          </m:r>
                        </m:e>
                        <m:sub>
                          <m:r>
                            <a:rPr lang="zh-CN" altLang="en-US" b="0" i="1">
                              <a:latin typeface="Cambria Math" panose="02040503050406030204" pitchFamily="18" charset="0"/>
                            </a:rPr>
                            <m:t>𝑡</m:t>
                          </m:r>
                        </m:sub>
                        <m:sup>
                          <m:d>
                            <m:dPr>
                              <m:ctrlPr>
                                <a:rPr lang="zh-CN" altLang="en-US" b="0" i="1">
                                  <a:latin typeface="Cambria Math" panose="02040503050406030204" pitchFamily="18" charset="0"/>
                                </a:rPr>
                              </m:ctrlPr>
                            </m:dPr>
                            <m:e>
                              <m:r>
                                <a:rPr lang="zh-CN" altLang="en-US" b="0" i="0">
                                  <a:latin typeface="Cambria Math" panose="02040503050406030204" pitchFamily="18" charset="0"/>
                                </a:rPr>
                                <m:t>2</m:t>
                              </m:r>
                            </m:e>
                          </m:d>
                        </m:sup>
                      </m:sSubSup>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158954" y="4118023"/>
                <a:ext cx="1870640" cy="434734"/>
              </a:xfrm>
              <a:prstGeom prst="rect">
                <a:avLst/>
              </a:prstGeom>
              <a:blipFill rotWithShape="0">
                <a:blip r:embed="rId6"/>
                <a:stretch>
                  <a:fillRect b="-9859"/>
                </a:stretch>
              </a:blipFill>
            </p:spPr>
            <p:txBody>
              <a:bodyPr/>
              <a:lstStyle/>
              <a:p>
                <a:r>
                  <a:rPr lang="zh-CN" altLang="en-US">
                    <a:noFill/>
                  </a:rPr>
                  <a:t> </a:t>
                </a:r>
              </a:p>
            </p:txBody>
          </p:sp>
        </mc:Fallback>
      </mc:AlternateContent>
      <p:pic>
        <p:nvPicPr>
          <p:cNvPr id="15" name="图片 14"/>
          <p:cNvPicPr>
            <a:picLocks noChangeAspect="1"/>
          </p:cNvPicPr>
          <p:nvPr/>
        </p:nvPicPr>
        <p:blipFill>
          <a:blip r:embed="rId7"/>
          <a:stretch>
            <a:fillRect/>
          </a:stretch>
        </p:blipFill>
        <p:spPr>
          <a:xfrm>
            <a:off x="7905436" y="1162313"/>
            <a:ext cx="3547383" cy="1298003"/>
          </a:xfrm>
          <a:prstGeom prst="rect">
            <a:avLst/>
          </a:prstGeom>
        </p:spPr>
      </p:pic>
      <p:grpSp>
        <p:nvGrpSpPr>
          <p:cNvPr id="16" name="组合 15"/>
          <p:cNvGrpSpPr/>
          <p:nvPr/>
        </p:nvGrpSpPr>
        <p:grpSpPr>
          <a:xfrm>
            <a:off x="10339070" y="5905675"/>
            <a:ext cx="974725" cy="563880"/>
            <a:chOff x="9562" y="2350"/>
            <a:chExt cx="2614" cy="888"/>
          </a:xfrm>
        </p:grpSpPr>
        <p:sp>
          <p:nvSpPr>
            <p:cNvPr id="17"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18" name="文本框 17"/>
            <p:cNvSpPr txBox="1"/>
            <p:nvPr/>
          </p:nvSpPr>
          <p:spPr>
            <a:xfrm>
              <a:off x="9744" y="2504"/>
              <a:ext cx="2432" cy="580"/>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rPr>
                <a:t>磁力计</a:t>
              </a:r>
            </a:p>
          </p:txBody>
        </p:sp>
      </p:grpSp>
      <p:grpSp>
        <p:nvGrpSpPr>
          <p:cNvPr id="19" name="组合 18"/>
          <p:cNvGrpSpPr/>
          <p:nvPr/>
        </p:nvGrpSpPr>
        <p:grpSpPr>
          <a:xfrm>
            <a:off x="10122713" y="5010960"/>
            <a:ext cx="1363980" cy="563880"/>
            <a:chOff x="9562" y="2350"/>
            <a:chExt cx="2613" cy="888"/>
          </a:xfrm>
        </p:grpSpPr>
        <p:sp>
          <p:nvSpPr>
            <p:cNvPr id="20"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21" name="文本框 20"/>
            <p:cNvSpPr txBox="1"/>
            <p:nvPr/>
          </p:nvSpPr>
          <p:spPr>
            <a:xfrm>
              <a:off x="9744" y="2504"/>
              <a:ext cx="2250" cy="580"/>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rPr>
                <a:t>加速度计</a:t>
              </a:r>
              <a:endParaRPr lang="en-US" altLang="zh-CN" dirty="0">
                <a:solidFill>
                  <a:srgbClr val="1068DA"/>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0252972" y="4118023"/>
            <a:ext cx="1060450" cy="563880"/>
            <a:chOff x="9562" y="2350"/>
            <a:chExt cx="2613" cy="888"/>
          </a:xfrm>
        </p:grpSpPr>
        <p:sp>
          <p:nvSpPr>
            <p:cNvPr id="23"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24" name="文本框 23"/>
            <p:cNvSpPr txBox="1"/>
            <p:nvPr/>
          </p:nvSpPr>
          <p:spPr>
            <a:xfrm>
              <a:off x="9744" y="2504"/>
              <a:ext cx="2250" cy="580"/>
            </a:xfrm>
            <a:prstGeom prst="rect">
              <a:avLst/>
            </a:prstGeom>
            <a:noFill/>
          </p:spPr>
          <p:txBody>
            <a:bodyPr wrap="square" rtlCol="0">
              <a:spAutoFit/>
            </a:bodyPr>
            <a:lstStyle/>
            <a:p>
              <a:pPr algn="ctr"/>
              <a:r>
                <a:rPr lang="zh-CN" altLang="en-US">
                  <a:solidFill>
                    <a:srgbClr val="1068DA"/>
                  </a:solidFill>
                  <a:latin typeface="微软雅黑" panose="020B0503020204020204" pitchFamily="34" charset="-122"/>
                  <a:ea typeface="微软雅黑" panose="020B0503020204020204" pitchFamily="34" charset="-122"/>
                </a:rPr>
                <a:t>陀螺仪</a:t>
              </a:r>
            </a:p>
          </p:txBody>
        </p:sp>
      </p:grpSp>
      <p:sp>
        <p:nvSpPr>
          <p:cNvPr id="25" name="色块"/>
          <p:cNvSpPr>
            <a:spLocks noChangeAspect="1"/>
          </p:cNvSpPr>
          <p:nvPr/>
        </p:nvSpPr>
        <p:spPr bwMode="auto">
          <a:xfrm>
            <a:off x="9850438" y="3921684"/>
            <a:ext cx="1938972" cy="2763595"/>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grpSp>
        <p:nvGrpSpPr>
          <p:cNvPr id="26" name="组合 25"/>
          <p:cNvGrpSpPr/>
          <p:nvPr/>
        </p:nvGrpSpPr>
        <p:grpSpPr>
          <a:xfrm>
            <a:off x="6173029" y="5364442"/>
            <a:ext cx="2694815" cy="942975"/>
            <a:chOff x="9562" y="2350"/>
            <a:chExt cx="2613" cy="888"/>
          </a:xfrm>
        </p:grpSpPr>
        <p:sp>
          <p:nvSpPr>
            <p:cNvPr id="27"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28" name="文本框 27"/>
            <p:cNvSpPr txBox="1"/>
            <p:nvPr/>
          </p:nvSpPr>
          <p:spPr>
            <a:xfrm>
              <a:off x="9738" y="2514"/>
              <a:ext cx="2261" cy="609"/>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sym typeface="+mn-ea"/>
                </a:rPr>
                <a:t>相邻传感器的姿态作差得到关节角观测量</a:t>
              </a:r>
              <a:endParaRPr lang="zh-CN" altLang="en-US" dirty="0">
                <a:solidFill>
                  <a:srgbClr val="1068DA"/>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782572" y="3948366"/>
            <a:ext cx="3475731" cy="1009107"/>
            <a:chOff x="9562" y="2350"/>
            <a:chExt cx="2613" cy="888"/>
          </a:xfrm>
        </p:grpSpPr>
        <p:sp>
          <p:nvSpPr>
            <p:cNvPr id="30"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1" name="文本框 30"/>
            <p:cNvSpPr txBox="1"/>
            <p:nvPr/>
          </p:nvSpPr>
          <p:spPr>
            <a:xfrm>
              <a:off x="9746" y="2494"/>
              <a:ext cx="2250" cy="569"/>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sym typeface="+mn-ea"/>
                </a:rPr>
                <a:t>相邻传感器的陀螺仪数据作差得到关节角的角速度信息</a:t>
              </a:r>
              <a:endParaRPr lang="zh-CN" altLang="en-US" dirty="0">
                <a:solidFill>
                  <a:srgbClr val="1068DA"/>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08580" y="5513485"/>
            <a:ext cx="2421255" cy="644887"/>
            <a:chOff x="9562" y="2350"/>
            <a:chExt cx="2613" cy="888"/>
          </a:xfrm>
        </p:grpSpPr>
        <p:sp>
          <p:nvSpPr>
            <p:cNvPr id="33"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34" name="文本框 33"/>
            <p:cNvSpPr txBox="1"/>
            <p:nvPr/>
          </p:nvSpPr>
          <p:spPr>
            <a:xfrm>
              <a:off x="9743" y="2576"/>
              <a:ext cx="2250" cy="348"/>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sym typeface="+mn-ea"/>
                </a:rPr>
                <a:t>手部关节姿态</a:t>
              </a:r>
              <a:endParaRPr lang="zh-CN" altLang="en-US" dirty="0">
                <a:solidFill>
                  <a:srgbClr val="1068DA"/>
                </a:solidFill>
                <a:latin typeface="微软雅黑" panose="020B0503020204020204" pitchFamily="34" charset="-122"/>
                <a:ea typeface="微软雅黑" panose="020B0503020204020204" pitchFamily="34" charset="-122"/>
              </a:endParaRPr>
            </a:p>
          </p:txBody>
        </p:sp>
      </p:grpSp>
      <p:cxnSp>
        <p:nvCxnSpPr>
          <p:cNvPr id="36" name="直接箭头连接符 35"/>
          <p:cNvCxnSpPr>
            <a:stCxn id="23" idx="1"/>
          </p:cNvCxnSpPr>
          <p:nvPr/>
        </p:nvCxnSpPr>
        <p:spPr>
          <a:xfrm flipH="1">
            <a:off x="9258303" y="4399963"/>
            <a:ext cx="9946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5" idx="1"/>
            <a:endCxn id="27" idx="3"/>
          </p:cNvCxnSpPr>
          <p:nvPr/>
        </p:nvCxnSpPr>
        <p:spPr>
          <a:xfrm rot="10800000" flipV="1">
            <a:off x="8867844" y="5303482"/>
            <a:ext cx="982594" cy="532448"/>
          </a:xfrm>
          <a:prstGeom prst="bentConnector3">
            <a:avLst>
              <a:gd name="adj1" fmla="val -66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512644" y="5513485"/>
            <a:ext cx="2012006" cy="644887"/>
            <a:chOff x="9562" y="2350"/>
            <a:chExt cx="2613" cy="888"/>
          </a:xfrm>
        </p:grpSpPr>
        <p:sp>
          <p:nvSpPr>
            <p:cNvPr id="50" name="色块"/>
            <p:cNvSpPr>
              <a:spLocks noChangeAspect="1"/>
            </p:cNvSpPr>
            <p:nvPr/>
          </p:nvSpPr>
          <p:spPr bwMode="auto">
            <a:xfrm>
              <a:off x="9562" y="2350"/>
              <a:ext cx="2613" cy="888"/>
            </a:xfrm>
            <a:prstGeom prst="rect">
              <a:avLst/>
            </a:prstGeom>
            <a:noFill/>
            <a:ln>
              <a:solidFill>
                <a:schemeClr val="accent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lumMod val="65000"/>
                  </a:prstClr>
                </a:solidFill>
                <a:latin typeface="+mn-ea"/>
                <a:cs typeface="+mn-ea"/>
                <a:sym typeface="+mn-lt"/>
              </a:endParaRPr>
            </a:p>
          </p:txBody>
        </p:sp>
        <p:sp>
          <p:nvSpPr>
            <p:cNvPr id="51" name="文本框 50"/>
            <p:cNvSpPr txBox="1"/>
            <p:nvPr/>
          </p:nvSpPr>
          <p:spPr>
            <a:xfrm>
              <a:off x="9743" y="2576"/>
              <a:ext cx="2250" cy="509"/>
            </a:xfrm>
            <a:prstGeom prst="rect">
              <a:avLst/>
            </a:prstGeom>
            <a:noFill/>
          </p:spPr>
          <p:txBody>
            <a:bodyPr wrap="square" rtlCol="0">
              <a:spAutoFit/>
            </a:bodyPr>
            <a:lstStyle/>
            <a:p>
              <a:pPr algn="ctr"/>
              <a:r>
                <a:rPr lang="zh-CN" altLang="en-US" dirty="0">
                  <a:solidFill>
                    <a:srgbClr val="1068DA"/>
                  </a:solidFill>
                  <a:latin typeface="微软雅黑" panose="020B0503020204020204" pitchFamily="34" charset="-122"/>
                  <a:ea typeface="微软雅黑" panose="020B0503020204020204" pitchFamily="34" charset="-122"/>
                  <a:sym typeface="+mn-ea"/>
                </a:rPr>
                <a:t>卡尔曼滤波器</a:t>
              </a:r>
              <a:endParaRPr lang="zh-CN" altLang="en-US" dirty="0">
                <a:solidFill>
                  <a:srgbClr val="1068DA"/>
                </a:solidFill>
                <a:latin typeface="微软雅黑" panose="020B0503020204020204" pitchFamily="34" charset="-122"/>
                <a:ea typeface="微软雅黑" panose="020B0503020204020204" pitchFamily="34" charset="-122"/>
              </a:endParaRPr>
            </a:p>
          </p:txBody>
        </p:sp>
      </p:grpSp>
      <p:cxnSp>
        <p:nvCxnSpPr>
          <p:cNvPr id="53" name="直接箭头连接符 52"/>
          <p:cNvCxnSpPr>
            <a:endCxn id="33" idx="3"/>
          </p:cNvCxnSpPr>
          <p:nvPr/>
        </p:nvCxnSpPr>
        <p:spPr>
          <a:xfrm flipH="1">
            <a:off x="2829835" y="5835928"/>
            <a:ext cx="682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7" idx="1"/>
            <a:endCxn id="50" idx="3"/>
          </p:cNvCxnSpPr>
          <p:nvPr/>
        </p:nvCxnSpPr>
        <p:spPr>
          <a:xfrm flipH="1" flipV="1">
            <a:off x="5524650" y="5835929"/>
            <a:ext cx="6483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endCxn id="50" idx="0"/>
          </p:cNvCxnSpPr>
          <p:nvPr/>
        </p:nvCxnSpPr>
        <p:spPr>
          <a:xfrm rot="10800000" flipV="1">
            <a:off x="4518647" y="4452919"/>
            <a:ext cx="1243692" cy="10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3" idx="2"/>
            <a:endCxn id="50" idx="2"/>
          </p:cNvCxnSpPr>
          <p:nvPr/>
        </p:nvCxnSpPr>
        <p:spPr>
          <a:xfrm rot="16200000" flipH="1">
            <a:off x="3068927" y="4708652"/>
            <a:ext cx="12700" cy="2899439"/>
          </a:xfrm>
          <a:prstGeom prst="bentConnector3">
            <a:avLst>
              <a:gd name="adj1" fmla="val 3547575"/>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校徽打底"/>
          <p:cNvSpPr/>
          <p:nvPr/>
        </p:nvSpPr>
        <p:spPr>
          <a:xfrm>
            <a:off x="2594996" y="-144438"/>
            <a:ext cx="7002008" cy="7002008"/>
          </a:xfrm>
          <a:prstGeom prst="rect">
            <a:avLst/>
          </a:prstGeom>
          <a:blipFill dpi="0" rotWithShape="1">
            <a:blip r:embed="rId8">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7569840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PA" val="v4.2.5"/>
</p:tagLst>
</file>

<file path=ppt/tags/tag2.xml><?xml version="1.0" encoding="utf-8"?>
<p:tagLst xmlns:a="http://schemas.openxmlformats.org/drawingml/2006/main" xmlns:r="http://schemas.openxmlformats.org/officeDocument/2006/relationships" xmlns:p="http://schemas.openxmlformats.org/presentationml/2006/main">
  <p:tag name="PA" val="v4.2.5"/>
</p:tagLst>
</file>

<file path=ppt/tags/tag3.xml><?xml version="1.0" encoding="utf-8"?>
<p:tagLst xmlns:a="http://schemas.openxmlformats.org/drawingml/2006/main" xmlns:r="http://schemas.openxmlformats.org/officeDocument/2006/relationships" xmlns:p="http://schemas.openxmlformats.org/presentationml/2006/main">
  <p:tag name="PA" val="v4.2.5"/>
</p:tagLst>
</file>

<file path=ppt/tags/tag4.xml><?xml version="1.0" encoding="utf-8"?>
<p:tagLst xmlns:a="http://schemas.openxmlformats.org/drawingml/2006/main" xmlns:r="http://schemas.openxmlformats.org/officeDocument/2006/relationships" xmlns:p="http://schemas.openxmlformats.org/presentationml/2006/main">
  <p:tag name="PA" val="v4.2.5"/>
</p:tagLst>
</file>

<file path=ppt/theme/theme1.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3098</Words>
  <Application>Microsoft Office PowerPoint</Application>
  <PresentationFormat>宽屏</PresentationFormat>
  <Paragraphs>551</Paragraphs>
  <Slides>27</Slides>
  <Notes>27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6" baseType="lpstr">
      <vt:lpstr>宋体</vt:lpstr>
      <vt:lpstr>微软雅黑</vt:lpstr>
      <vt:lpstr>Arial</vt:lpstr>
      <vt:lpstr>Calibri</vt:lpstr>
      <vt:lpstr>Cambria Math</vt:lpstr>
      <vt:lpstr>Times New Roman</vt:lpstr>
      <vt:lpstr>Wingdings</vt:lpstr>
      <vt:lpstr>94_Office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航空学院</Manager>
  <Company>西北工业大学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西北工业大学PPT模板</dc:title>
  <dc:subject>微博@段公子爱做PPT</dc:subject>
  <dc:creator>段公子</dc:creator>
  <cp:keywords>合作QQ：243001978</cp:keywords>
  <dc:description>工作室主页：http://gongdapaopao.yanj.cn/_x000d__x000d__x000d__x000d_
合作QQ：243001978，承接PPT定制，PPT培训</dc:description>
  <cp:lastModifiedBy>行 王</cp:lastModifiedBy>
  <cp:revision>2465</cp:revision>
  <dcterms:created xsi:type="dcterms:W3CDTF">2016-12-24T01:42:00Z</dcterms:created>
  <dcterms:modified xsi:type="dcterms:W3CDTF">2022-03-10T02:02:54Z</dcterms:modified>
  <cp:category>合作QQ：243001978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